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8" r:id="rId8"/>
    <p:sldId id="267" r:id="rId9"/>
    <p:sldId id="269" r:id="rId10"/>
    <p:sldId id="270" r:id="rId11"/>
    <p:sldId id="271" r:id="rId12"/>
    <p:sldId id="272" r:id="rId13"/>
    <p:sldId id="282" r:id="rId14"/>
    <p:sldId id="264" r:id="rId15"/>
    <p:sldId id="263" r:id="rId16"/>
    <p:sldId id="26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/>
              <a:t>Exportaciones española de frutas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Hoja1!$M$2</c:f>
              <c:strCache>
                <c:ptCount val="1"/>
                <c:pt idx="0">
                  <c:v>Valor total (miles 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Hoja1!$L$5:$L$11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Hoja1!$M$5:$M$11</c:f>
              <c:numCache>
                <c:formatCode>#,##0.00</c:formatCode>
                <c:ptCount val="7"/>
                <c:pt idx="0">
                  <c:v>5007353.5199999996</c:v>
                </c:pt>
                <c:pt idx="1">
                  <c:v>4905255.93</c:v>
                </c:pt>
                <c:pt idx="2">
                  <c:v>5446409.8899999997</c:v>
                </c:pt>
                <c:pt idx="3">
                  <c:v>5648027.9900000002</c:v>
                </c:pt>
                <c:pt idx="4">
                  <c:v>6408501.6100000003</c:v>
                </c:pt>
                <c:pt idx="5">
                  <c:v>6908506.9299999997</c:v>
                </c:pt>
                <c:pt idx="6">
                  <c:v>6980360.7300000004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4171656"/>
        <c:axId val="414172440"/>
      </c:barChart>
      <c:lineChart>
        <c:grouping val="standard"/>
        <c:varyColors val="0"/>
        <c:ser>
          <c:idx val="1"/>
          <c:order val="1"/>
          <c:tx>
            <c:strRef>
              <c:f>Hoja1!$N$2</c:f>
              <c:strCache>
                <c:ptCount val="1"/>
                <c:pt idx="0">
                  <c:v>Valor por kilo (€)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Hoja1!$L$5:$L$11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Hoja1!$N$5:$N$11</c:f>
              <c:numCache>
                <c:formatCode>General</c:formatCode>
                <c:ptCount val="7"/>
                <c:pt idx="0">
                  <c:v>0.8888167077806044</c:v>
                </c:pt>
                <c:pt idx="1">
                  <c:v>0.82228442253482681</c:v>
                </c:pt>
                <c:pt idx="2">
                  <c:v>0.90330831924819088</c:v>
                </c:pt>
                <c:pt idx="3">
                  <c:v>0.86440057974361695</c:v>
                </c:pt>
                <c:pt idx="4">
                  <c:v>0.87598581509971629</c:v>
                </c:pt>
                <c:pt idx="5">
                  <c:v>0.94847993937422803</c:v>
                </c:pt>
                <c:pt idx="6">
                  <c:v>0.93893135731550192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172832"/>
        <c:axId val="414174400"/>
      </c:lineChart>
      <c:catAx>
        <c:axId val="41417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172440"/>
        <c:crosses val="autoZero"/>
        <c:auto val="1"/>
        <c:lblAlgn val="ctr"/>
        <c:lblOffset val="100"/>
        <c:noMultiLvlLbl val="0"/>
      </c:catAx>
      <c:valAx>
        <c:axId val="414172440"/>
        <c:scaling>
          <c:orientation val="minMax"/>
          <c:max val="7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171656"/>
        <c:crosses val="autoZero"/>
        <c:crossBetween val="between"/>
      </c:valAx>
      <c:valAx>
        <c:axId val="414174400"/>
        <c:scaling>
          <c:orientation val="minMax"/>
          <c:max val="1.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172832"/>
        <c:crosses val="max"/>
        <c:crossBetween val="between"/>
      </c:valAx>
      <c:catAx>
        <c:axId val="41417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417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000" dirty="0"/>
              <a:t>Consumo de fresa</a:t>
            </a:r>
            <a:r>
              <a:rPr lang="es-ES" sz="3000" baseline="0" dirty="0"/>
              <a:t> en España</a:t>
            </a:r>
            <a:endParaRPr lang="es-ES" sz="3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Hoja1!$G$6</c:f>
              <c:strCache>
                <c:ptCount val="1"/>
                <c:pt idx="0">
                  <c:v>Consumo per cápita (kilos)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Hoja1!$F$7:$F$17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Hoja1!$G$7:$G$17</c:f>
              <c:numCache>
                <c:formatCode>General</c:formatCode>
                <c:ptCount val="11"/>
                <c:pt idx="0">
                  <c:v>2.4300000000000002</c:v>
                </c:pt>
                <c:pt idx="1">
                  <c:v>2.23</c:v>
                </c:pt>
                <c:pt idx="2">
                  <c:v>2.0699999999999998</c:v>
                </c:pt>
                <c:pt idx="3">
                  <c:v>2.13</c:v>
                </c:pt>
                <c:pt idx="4">
                  <c:v>2.58</c:v>
                </c:pt>
                <c:pt idx="5">
                  <c:v>2.77</c:v>
                </c:pt>
                <c:pt idx="6">
                  <c:v>2.4</c:v>
                </c:pt>
                <c:pt idx="7">
                  <c:v>2.5099999999999998</c:v>
                </c:pt>
                <c:pt idx="8">
                  <c:v>2.82</c:v>
                </c:pt>
                <c:pt idx="9">
                  <c:v>3.01</c:v>
                </c:pt>
                <c:pt idx="10">
                  <c:v>2.97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Hoja1!$H$6</c:f>
              <c:strCache>
                <c:ptCount val="1"/>
                <c:pt idx="0">
                  <c:v>Gasto per cápita (euros)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Hoja1!$F$7:$F$17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Hoja1!$H$7:$H$17</c:f>
              <c:numCache>
                <c:formatCode>General</c:formatCode>
                <c:ptCount val="11"/>
                <c:pt idx="0">
                  <c:v>4.78</c:v>
                </c:pt>
                <c:pt idx="1">
                  <c:v>4.5</c:v>
                </c:pt>
                <c:pt idx="2">
                  <c:v>4.43</c:v>
                </c:pt>
                <c:pt idx="3">
                  <c:v>5.03</c:v>
                </c:pt>
                <c:pt idx="4">
                  <c:v>6.42</c:v>
                </c:pt>
                <c:pt idx="5">
                  <c:v>6.41</c:v>
                </c:pt>
                <c:pt idx="6">
                  <c:v>5.94</c:v>
                </c:pt>
                <c:pt idx="7">
                  <c:v>6.38</c:v>
                </c:pt>
                <c:pt idx="8">
                  <c:v>7</c:v>
                </c:pt>
                <c:pt idx="9">
                  <c:v>7</c:v>
                </c:pt>
                <c:pt idx="10">
                  <c:v>6.02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532040"/>
        <c:axId val="418532432"/>
      </c:lineChart>
      <c:catAx>
        <c:axId val="41853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532432"/>
        <c:crosses val="autoZero"/>
        <c:auto val="1"/>
        <c:lblAlgn val="ctr"/>
        <c:lblOffset val="100"/>
        <c:noMultiLvlLbl val="0"/>
      </c:catAx>
      <c:valAx>
        <c:axId val="41853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53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/>
              <a:t>Valor de las importaciones (en miles de dólares)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Hoja1!$E$9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Hoja1!$F$8:$Q$8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Hoja1!$F$9:$Q$9</c:f>
              <c:numCache>
                <c:formatCode>General</c:formatCode>
                <c:ptCount val="12"/>
                <c:pt idx="0">
                  <c:v>385</c:v>
                </c:pt>
                <c:pt idx="1">
                  <c:v>1174</c:v>
                </c:pt>
                <c:pt idx="2">
                  <c:v>1877</c:v>
                </c:pt>
                <c:pt idx="3">
                  <c:v>2073</c:v>
                </c:pt>
                <c:pt idx="4">
                  <c:v>6734</c:v>
                </c:pt>
                <c:pt idx="5">
                  <c:v>15747</c:v>
                </c:pt>
                <c:pt idx="6">
                  <c:v>25579</c:v>
                </c:pt>
                <c:pt idx="7">
                  <c:v>44533</c:v>
                </c:pt>
                <c:pt idx="8">
                  <c:v>55565</c:v>
                </c:pt>
                <c:pt idx="9">
                  <c:v>65138</c:v>
                </c:pt>
                <c:pt idx="10">
                  <c:v>92452</c:v>
                </c:pt>
                <c:pt idx="11">
                  <c:v>100637</c:v>
                </c:pt>
              </c:numCache>
            </c:numRef>
          </c:val>
        </c:ser>
        <c:ser>
          <c:idx val="1"/>
          <c:order val="1"/>
          <c:tx>
            <c:strRef>
              <c:f>Hoja1!$E$10</c:f>
              <c:strCache>
                <c:ptCount val="1"/>
                <c:pt idx="0">
                  <c:v>Arándanos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Hoja1!$F$8:$Q$8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Hoja1!$F$10:$Q$10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51</c:v>
                </c:pt>
                <c:pt idx="5">
                  <c:v>63</c:v>
                </c:pt>
                <c:pt idx="6">
                  <c:v>119</c:v>
                </c:pt>
                <c:pt idx="7">
                  <c:v>236</c:v>
                </c:pt>
                <c:pt idx="8">
                  <c:v>343</c:v>
                </c:pt>
                <c:pt idx="9">
                  <c:v>546</c:v>
                </c:pt>
                <c:pt idx="10">
                  <c:v>964</c:v>
                </c:pt>
                <c:pt idx="11">
                  <c:v>2600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88072"/>
        <c:axId val="471590424"/>
      </c:barChart>
      <c:catAx>
        <c:axId val="47158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1590424"/>
        <c:crosses val="autoZero"/>
        <c:auto val="1"/>
        <c:lblAlgn val="ctr"/>
        <c:lblOffset val="100"/>
        <c:noMultiLvlLbl val="0"/>
      </c:catAx>
      <c:valAx>
        <c:axId val="471590424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158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Valor de las importaciones (miles de dólares)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Hoja2!$D$10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Hoja2!$E$9:$P$9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Hoja2!$E$10:$P$10</c:f>
              <c:numCache>
                <c:formatCode>General</c:formatCode>
                <c:ptCount val="12"/>
                <c:pt idx="0">
                  <c:v>2730</c:v>
                </c:pt>
                <c:pt idx="1">
                  <c:v>3470</c:v>
                </c:pt>
                <c:pt idx="2">
                  <c:v>5299</c:v>
                </c:pt>
                <c:pt idx="3">
                  <c:v>5411</c:v>
                </c:pt>
                <c:pt idx="4">
                  <c:v>8855</c:v>
                </c:pt>
                <c:pt idx="5">
                  <c:v>11895</c:v>
                </c:pt>
                <c:pt idx="6">
                  <c:v>13148</c:v>
                </c:pt>
                <c:pt idx="7">
                  <c:v>16801</c:v>
                </c:pt>
                <c:pt idx="8">
                  <c:v>20233</c:v>
                </c:pt>
                <c:pt idx="9">
                  <c:v>20579</c:v>
                </c:pt>
                <c:pt idx="10">
                  <c:v>17838</c:v>
                </c:pt>
                <c:pt idx="11">
                  <c:v>22595</c:v>
                </c:pt>
              </c:numCache>
            </c:numRef>
          </c:val>
        </c:ser>
        <c:ser>
          <c:idx val="1"/>
          <c:order val="1"/>
          <c:tx>
            <c:strRef>
              <c:f>Hoja2!$D$11</c:f>
              <c:strCache>
                <c:ptCount val="1"/>
                <c:pt idx="0">
                  <c:v>Arándanos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Hoja2!$E$9:$P$9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Hoja2!$E$11:$P$11</c:f>
              <c:numCache>
                <c:formatCode>General</c:formatCode>
                <c:ptCount val="12"/>
                <c:pt idx="0">
                  <c:v>490</c:v>
                </c:pt>
                <c:pt idx="1">
                  <c:v>201</c:v>
                </c:pt>
                <c:pt idx="2">
                  <c:v>252</c:v>
                </c:pt>
                <c:pt idx="3">
                  <c:v>445</c:v>
                </c:pt>
                <c:pt idx="4">
                  <c:v>424</c:v>
                </c:pt>
                <c:pt idx="5">
                  <c:v>447</c:v>
                </c:pt>
                <c:pt idx="6">
                  <c:v>619</c:v>
                </c:pt>
                <c:pt idx="7">
                  <c:v>614</c:v>
                </c:pt>
                <c:pt idx="8">
                  <c:v>1228</c:v>
                </c:pt>
                <c:pt idx="9">
                  <c:v>901</c:v>
                </c:pt>
                <c:pt idx="10">
                  <c:v>1083</c:v>
                </c:pt>
                <c:pt idx="11">
                  <c:v>1492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592776"/>
        <c:axId val="342590816"/>
      </c:barChart>
      <c:catAx>
        <c:axId val="34259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590816"/>
        <c:crosses val="autoZero"/>
        <c:auto val="1"/>
        <c:lblAlgn val="ctr"/>
        <c:lblOffset val="100"/>
        <c:noMultiLvlLbl val="0"/>
      </c:catAx>
      <c:valAx>
        <c:axId val="3425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259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Valor de las importaciones (miles de dólares)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Hoja4!$C$5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Hoja4!$D$4:$O$4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Hoja4!$D$5:$O$5</c:f>
              <c:numCache>
                <c:formatCode>General</c:formatCode>
                <c:ptCount val="12"/>
                <c:pt idx="0">
                  <c:v>7953</c:v>
                </c:pt>
                <c:pt idx="1">
                  <c:v>8631</c:v>
                </c:pt>
                <c:pt idx="2">
                  <c:v>9810</c:v>
                </c:pt>
                <c:pt idx="3">
                  <c:v>13500</c:v>
                </c:pt>
                <c:pt idx="4">
                  <c:v>18658</c:v>
                </c:pt>
                <c:pt idx="5">
                  <c:v>20516</c:v>
                </c:pt>
                <c:pt idx="6">
                  <c:v>22521</c:v>
                </c:pt>
                <c:pt idx="7">
                  <c:v>24787</c:v>
                </c:pt>
                <c:pt idx="8">
                  <c:v>36104</c:v>
                </c:pt>
                <c:pt idx="9">
                  <c:v>32384</c:v>
                </c:pt>
                <c:pt idx="10">
                  <c:v>30996</c:v>
                </c:pt>
                <c:pt idx="11">
                  <c:v>33821</c:v>
                </c:pt>
              </c:numCache>
            </c:numRef>
          </c:val>
        </c:ser>
        <c:ser>
          <c:idx val="1"/>
          <c:order val="1"/>
          <c:tx>
            <c:strRef>
              <c:f>Hoja4!$C$6</c:f>
              <c:strCache>
                <c:ptCount val="1"/>
                <c:pt idx="0">
                  <c:v>Arándanos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Hoja4!$D$4:$O$4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Hoja4!$D$6:$O$6</c:f>
              <c:numCache>
                <c:formatCode>General</c:formatCode>
                <c:ptCount val="12"/>
                <c:pt idx="0">
                  <c:v>140</c:v>
                </c:pt>
                <c:pt idx="1">
                  <c:v>48</c:v>
                </c:pt>
                <c:pt idx="2">
                  <c:v>263</c:v>
                </c:pt>
                <c:pt idx="3">
                  <c:v>324</c:v>
                </c:pt>
                <c:pt idx="4">
                  <c:v>539</c:v>
                </c:pt>
                <c:pt idx="5">
                  <c:v>509</c:v>
                </c:pt>
                <c:pt idx="6">
                  <c:v>1227</c:v>
                </c:pt>
                <c:pt idx="7">
                  <c:v>1964</c:v>
                </c:pt>
                <c:pt idx="8">
                  <c:v>2238</c:v>
                </c:pt>
                <c:pt idx="9">
                  <c:v>4407</c:v>
                </c:pt>
                <c:pt idx="10">
                  <c:v>5738</c:v>
                </c:pt>
                <c:pt idx="11">
                  <c:v>5616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693144"/>
        <c:axId val="415698240"/>
      </c:barChart>
      <c:catAx>
        <c:axId val="41569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98240"/>
        <c:crosses val="autoZero"/>
        <c:auto val="1"/>
        <c:lblAlgn val="ctr"/>
        <c:lblOffset val="100"/>
        <c:noMultiLvlLbl val="0"/>
      </c:catAx>
      <c:valAx>
        <c:axId val="4156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9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Valo</a:t>
            </a:r>
            <a:r>
              <a:rPr lang="es-ES" baseline="0"/>
              <a:t>r de las importaciones de fresas (miles de dólares)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Hoja5!$B$10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Hoja5!$C$9:$N$9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Hoja5!$C$10:$N$10</c:f>
              <c:numCache>
                <c:formatCode>General</c:formatCode>
                <c:ptCount val="12"/>
                <c:pt idx="0">
                  <c:v>4130</c:v>
                </c:pt>
                <c:pt idx="1">
                  <c:v>5149</c:v>
                </c:pt>
                <c:pt idx="2">
                  <c:v>8179</c:v>
                </c:pt>
                <c:pt idx="3">
                  <c:v>11423</c:v>
                </c:pt>
                <c:pt idx="4">
                  <c:v>14341</c:v>
                </c:pt>
                <c:pt idx="5">
                  <c:v>17221</c:v>
                </c:pt>
                <c:pt idx="6">
                  <c:v>21016</c:v>
                </c:pt>
                <c:pt idx="7">
                  <c:v>23004</c:v>
                </c:pt>
                <c:pt idx="8">
                  <c:v>27010</c:v>
                </c:pt>
                <c:pt idx="9">
                  <c:v>27947</c:v>
                </c:pt>
                <c:pt idx="10">
                  <c:v>36821</c:v>
                </c:pt>
                <c:pt idx="11">
                  <c:v>44379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194312"/>
        <c:axId val="418531648"/>
      </c:barChart>
      <c:catAx>
        <c:axId val="26919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531648"/>
        <c:crosses val="autoZero"/>
        <c:auto val="1"/>
        <c:lblAlgn val="ctr"/>
        <c:lblOffset val="100"/>
        <c:noMultiLvlLbl val="0"/>
      </c:catAx>
      <c:valAx>
        <c:axId val="4185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919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Valor de las importaciones de fresa (millones</a:t>
            </a:r>
            <a:r>
              <a:rPr lang="es-ES" baseline="0"/>
              <a:t> de dólares)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Hoja5!$B$15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Hoja5!$C$14:$N$14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Hoja5!$C$15:$N$15</c:f>
              <c:numCache>
                <c:formatCode>General</c:formatCode>
                <c:ptCount val="12"/>
                <c:pt idx="0">
                  <c:v>173</c:v>
                </c:pt>
                <c:pt idx="1">
                  <c:v>237</c:v>
                </c:pt>
                <c:pt idx="2">
                  <c:v>244</c:v>
                </c:pt>
                <c:pt idx="3">
                  <c:v>526</c:v>
                </c:pt>
                <c:pt idx="4">
                  <c:v>873</c:v>
                </c:pt>
                <c:pt idx="5">
                  <c:v>1049</c:v>
                </c:pt>
                <c:pt idx="6">
                  <c:v>6477</c:v>
                </c:pt>
                <c:pt idx="7">
                  <c:v>5216</c:v>
                </c:pt>
                <c:pt idx="8">
                  <c:v>12185</c:v>
                </c:pt>
                <c:pt idx="9">
                  <c:v>7673</c:v>
                </c:pt>
                <c:pt idx="10">
                  <c:v>14786</c:v>
                </c:pt>
                <c:pt idx="11">
                  <c:v>19701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586896"/>
        <c:axId val="471589248"/>
      </c:barChart>
      <c:catAx>
        <c:axId val="4715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1589248"/>
        <c:crosses val="autoZero"/>
        <c:auto val="1"/>
        <c:lblAlgn val="ctr"/>
        <c:lblOffset val="100"/>
        <c:noMultiLvlLbl val="0"/>
      </c:catAx>
      <c:valAx>
        <c:axId val="471589248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158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Valor de las importaciones (miles de dólares)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Hoja6!$A$13</c:f>
              <c:strCache>
                <c:ptCount val="1"/>
                <c:pt idx="0">
                  <c:v>Fresas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Hoja6!$B$12:$M$12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Hoja6!$B$13:$M$13</c:f>
              <c:numCache>
                <c:formatCode>General</c:formatCode>
                <c:ptCount val="12"/>
                <c:pt idx="0">
                  <c:v>77623</c:v>
                </c:pt>
                <c:pt idx="1">
                  <c:v>78730</c:v>
                </c:pt>
                <c:pt idx="2">
                  <c:v>96985</c:v>
                </c:pt>
                <c:pt idx="3">
                  <c:v>123216</c:v>
                </c:pt>
                <c:pt idx="4">
                  <c:v>141910</c:v>
                </c:pt>
                <c:pt idx="5">
                  <c:v>166849</c:v>
                </c:pt>
                <c:pt idx="6">
                  <c:v>198631</c:v>
                </c:pt>
                <c:pt idx="7">
                  <c:v>219634</c:v>
                </c:pt>
                <c:pt idx="8">
                  <c:v>240248</c:v>
                </c:pt>
                <c:pt idx="9">
                  <c:v>265832</c:v>
                </c:pt>
                <c:pt idx="10">
                  <c:v>293972</c:v>
                </c:pt>
                <c:pt idx="11">
                  <c:v>319463</c:v>
                </c:pt>
              </c:numCache>
            </c:numRef>
          </c:val>
        </c:ser>
        <c:ser>
          <c:idx val="1"/>
          <c:order val="1"/>
          <c:tx>
            <c:strRef>
              <c:f>Hoja6!$A$14</c:f>
              <c:strCache>
                <c:ptCount val="1"/>
                <c:pt idx="0">
                  <c:v>Arándanos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Hoja6!$B$12:$M$12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Hoja6!$B$14:$M$14</c:f>
              <c:numCache>
                <c:formatCode>General</c:formatCode>
                <c:ptCount val="12"/>
                <c:pt idx="0">
                  <c:v>20527</c:v>
                </c:pt>
                <c:pt idx="1">
                  <c:v>19661</c:v>
                </c:pt>
                <c:pt idx="2">
                  <c:v>20277</c:v>
                </c:pt>
                <c:pt idx="3">
                  <c:v>27947</c:v>
                </c:pt>
                <c:pt idx="4">
                  <c:v>31064</c:v>
                </c:pt>
                <c:pt idx="5">
                  <c:v>43393</c:v>
                </c:pt>
                <c:pt idx="6">
                  <c:v>63194</c:v>
                </c:pt>
                <c:pt idx="7">
                  <c:v>45595</c:v>
                </c:pt>
                <c:pt idx="8">
                  <c:v>58353</c:v>
                </c:pt>
                <c:pt idx="9">
                  <c:v>34002</c:v>
                </c:pt>
                <c:pt idx="10">
                  <c:v>31129</c:v>
                </c:pt>
                <c:pt idx="11">
                  <c:v>42603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643616"/>
        <c:axId val="422637736"/>
      </c:barChart>
      <c:catAx>
        <c:axId val="4226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2637736"/>
        <c:crosses val="autoZero"/>
        <c:auto val="1"/>
        <c:lblAlgn val="ctr"/>
        <c:lblOffset val="100"/>
        <c:noMultiLvlLbl val="0"/>
      </c:catAx>
      <c:valAx>
        <c:axId val="42263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26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3D7A2-1DB0-4EE4-89FE-C841A2881C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E46166-B4E9-4EAB-A833-FA380571BE8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Pertenencia</a:t>
          </a:r>
        </a:p>
        <a:p>
          <a:r>
            <a:rPr lang="es-ES" sz="1800" dirty="0">
              <a:solidFill>
                <a:srgbClr val="FF0000"/>
              </a:solidFill>
            </a:rPr>
            <a:t>Alimentación como vínculo </a:t>
          </a:r>
          <a:r>
            <a:rPr lang="es-ES" sz="1800" dirty="0" smtClean="0">
              <a:solidFill>
                <a:srgbClr val="FF0000"/>
              </a:solidFill>
            </a:rPr>
            <a:t>grupal que transmite una determinada visión del mundo</a:t>
          </a:r>
          <a:endParaRPr lang="es-ES" sz="1800" dirty="0">
            <a:solidFill>
              <a:srgbClr val="FF0000"/>
            </a:solidFill>
          </a:endParaRPr>
        </a:p>
      </dgm:t>
    </dgm:pt>
    <dgm:pt modelId="{3CC79384-9109-4288-AEB8-1636EB0C6D8C}" type="parTrans" cxnId="{1E79BAE1-AE91-4283-9C89-DD81B5B814B3}">
      <dgm:prSet/>
      <dgm:spPr/>
      <dgm:t>
        <a:bodyPr/>
        <a:lstStyle/>
        <a:p>
          <a:endParaRPr lang="es-ES"/>
        </a:p>
      </dgm:t>
    </dgm:pt>
    <dgm:pt modelId="{A996F535-382C-4C85-A84C-40BEE3BB19AD}" type="sibTrans" cxnId="{1E79BAE1-AE91-4283-9C89-DD81B5B814B3}">
      <dgm:prSet/>
      <dgm:spPr/>
      <dgm:t>
        <a:bodyPr/>
        <a:lstStyle/>
        <a:p>
          <a:endParaRPr lang="es-ES"/>
        </a:p>
      </dgm:t>
    </dgm:pt>
    <dgm:pt modelId="{A2DE0206-F2B2-42B2-B8A5-C8FB5DB8C4C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Seguridad</a:t>
          </a:r>
        </a:p>
        <a:p>
          <a:r>
            <a:rPr lang="es-ES" sz="1800" dirty="0">
              <a:solidFill>
                <a:srgbClr val="FF0000"/>
              </a:solidFill>
            </a:rPr>
            <a:t>Asegurar calidad alimenticia </a:t>
          </a:r>
        </a:p>
      </dgm:t>
    </dgm:pt>
    <dgm:pt modelId="{7962EA19-54BC-4595-BCD2-E56DD3A5F3C0}" type="parTrans" cxnId="{0C68430F-4D36-4D75-9B31-F13A370D4743}">
      <dgm:prSet/>
      <dgm:spPr/>
      <dgm:t>
        <a:bodyPr/>
        <a:lstStyle/>
        <a:p>
          <a:endParaRPr lang="es-ES"/>
        </a:p>
      </dgm:t>
    </dgm:pt>
    <dgm:pt modelId="{028D33B0-C3B6-4811-8653-341E016ECA4D}" type="sibTrans" cxnId="{0C68430F-4D36-4D75-9B31-F13A370D4743}">
      <dgm:prSet/>
      <dgm:spPr/>
      <dgm:t>
        <a:bodyPr/>
        <a:lstStyle/>
        <a:p>
          <a:endParaRPr lang="es-ES"/>
        </a:p>
      </dgm:t>
    </dgm:pt>
    <dgm:pt modelId="{1853BCAB-1AF4-40FA-A612-1DC40777DD6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Fisiológicas</a:t>
          </a:r>
        </a:p>
        <a:p>
          <a:r>
            <a:rPr lang="es-ES" sz="1800" dirty="0">
              <a:solidFill>
                <a:srgbClr val="FF0000"/>
              </a:solidFill>
            </a:rPr>
            <a:t>Saciar hambre y sed</a:t>
          </a:r>
        </a:p>
      </dgm:t>
    </dgm:pt>
    <dgm:pt modelId="{0BD7D619-5F91-48AF-8055-CFEA98BC263C}" type="parTrans" cxnId="{417AAB71-1BB2-45D0-BD7E-28CBBDFDC940}">
      <dgm:prSet/>
      <dgm:spPr/>
      <dgm:t>
        <a:bodyPr/>
        <a:lstStyle/>
        <a:p>
          <a:endParaRPr lang="es-ES"/>
        </a:p>
      </dgm:t>
    </dgm:pt>
    <dgm:pt modelId="{50C9AE77-0594-44C3-B9F8-83A74F0702A3}" type="sibTrans" cxnId="{417AAB71-1BB2-45D0-BD7E-28CBBDFDC940}">
      <dgm:prSet/>
      <dgm:spPr/>
      <dgm:t>
        <a:bodyPr/>
        <a:lstStyle/>
        <a:p>
          <a:endParaRPr lang="es-ES"/>
        </a:p>
      </dgm:t>
    </dgm:pt>
    <dgm:pt modelId="{D3E18DCE-0F67-472A-B826-CAFC3A3C05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Reconocimiento</a:t>
          </a:r>
        </a:p>
        <a:p>
          <a:r>
            <a:rPr lang="es-ES" sz="1800" dirty="0">
              <a:solidFill>
                <a:srgbClr val="FF0000"/>
              </a:solidFill>
            </a:rPr>
            <a:t>Comida que señaliza </a:t>
          </a:r>
          <a:r>
            <a:rPr lang="es-ES" sz="1800" dirty="0" smtClean="0">
              <a:solidFill>
                <a:srgbClr val="FF0000"/>
              </a:solidFill>
            </a:rPr>
            <a:t>status y prestigio</a:t>
          </a:r>
          <a:endParaRPr lang="es-ES" sz="1800" dirty="0">
            <a:solidFill>
              <a:srgbClr val="FF0000"/>
            </a:solidFill>
          </a:endParaRPr>
        </a:p>
      </dgm:t>
    </dgm:pt>
    <dgm:pt modelId="{FD71476C-109F-4897-9F68-0DBBF2CABD62}" type="parTrans" cxnId="{CDDEFC5C-4808-4B2D-8D58-78D6E591811B}">
      <dgm:prSet/>
      <dgm:spPr/>
      <dgm:t>
        <a:bodyPr/>
        <a:lstStyle/>
        <a:p>
          <a:endParaRPr lang="es-ES"/>
        </a:p>
      </dgm:t>
    </dgm:pt>
    <dgm:pt modelId="{AFBA4D5B-E578-40A8-9198-D98F34EDF5B8}" type="sibTrans" cxnId="{CDDEFC5C-4808-4B2D-8D58-78D6E591811B}">
      <dgm:prSet/>
      <dgm:spPr/>
      <dgm:t>
        <a:bodyPr/>
        <a:lstStyle/>
        <a:p>
          <a:endParaRPr lang="es-ES"/>
        </a:p>
      </dgm:t>
    </dgm:pt>
    <dgm:pt modelId="{8A922273-D0A1-43ED-A766-C9220298C12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Autorrealización</a:t>
          </a:r>
        </a:p>
        <a:p>
          <a:r>
            <a:rPr lang="es-ES" sz="1800" dirty="0">
              <a:solidFill>
                <a:srgbClr val="FF0000"/>
              </a:solidFill>
            </a:rPr>
            <a:t>Alimentos que </a:t>
          </a:r>
          <a:r>
            <a:rPr lang="es-ES" sz="1800" dirty="0" smtClean="0">
              <a:solidFill>
                <a:srgbClr val="FF0000"/>
              </a:solidFill>
            </a:rPr>
            <a:t>proporcionan una satisfacción integral</a:t>
          </a:r>
          <a:endParaRPr lang="es-ES" sz="1800" dirty="0">
            <a:solidFill>
              <a:srgbClr val="FF0000"/>
            </a:solidFill>
          </a:endParaRPr>
        </a:p>
      </dgm:t>
    </dgm:pt>
    <dgm:pt modelId="{C8C0E1A7-391E-4E3F-BC12-C116CDCDB9A0}" type="parTrans" cxnId="{8E02CE47-A356-4739-9031-2A13DBD28C86}">
      <dgm:prSet/>
      <dgm:spPr/>
      <dgm:t>
        <a:bodyPr/>
        <a:lstStyle/>
        <a:p>
          <a:endParaRPr lang="es-ES"/>
        </a:p>
      </dgm:t>
    </dgm:pt>
    <dgm:pt modelId="{E7D99E43-E535-421A-A41B-C6A1818451AE}" type="sibTrans" cxnId="{8E02CE47-A356-4739-9031-2A13DBD28C86}">
      <dgm:prSet/>
      <dgm:spPr/>
      <dgm:t>
        <a:bodyPr/>
        <a:lstStyle/>
        <a:p>
          <a:endParaRPr lang="es-ES"/>
        </a:p>
      </dgm:t>
    </dgm:pt>
    <dgm:pt modelId="{7A8E0F96-03FC-466A-A140-1ECFFA6BD04D}" type="pres">
      <dgm:prSet presAssocID="{1D13D7A2-1DB0-4EE4-89FE-C841A2881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F5C943-BF4F-40B1-8B4E-E85A2DC7F614}" type="pres">
      <dgm:prSet presAssocID="{8A922273-D0A1-43ED-A766-C9220298C126}" presName="Name8" presStyleCnt="0"/>
      <dgm:spPr/>
    </dgm:pt>
    <dgm:pt modelId="{AA4B08E9-A0B4-4D46-A941-65ECE890A624}" type="pres">
      <dgm:prSet presAssocID="{8A922273-D0A1-43ED-A766-C9220298C126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7F13FB-2F60-40E6-B0E8-EF6CA5DE59B0}" type="pres">
      <dgm:prSet presAssocID="{8A922273-D0A1-43ED-A766-C9220298C1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52F41-D718-4788-AC0D-2A976EB9AA6B}" type="pres">
      <dgm:prSet presAssocID="{D3E18DCE-0F67-472A-B826-CAFC3A3C054B}" presName="Name8" presStyleCnt="0"/>
      <dgm:spPr/>
    </dgm:pt>
    <dgm:pt modelId="{C53F49D6-D2E4-4392-BC8E-46D973C627F6}" type="pres">
      <dgm:prSet presAssocID="{D3E18DCE-0F67-472A-B826-CAFC3A3C054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C29E5-C064-469C-B0A9-587AB1C06CBA}" type="pres">
      <dgm:prSet presAssocID="{D3E18DCE-0F67-472A-B826-CAFC3A3C05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600A0-CE56-4219-AACA-59860D36DE14}" type="pres">
      <dgm:prSet presAssocID="{FEE46166-B4E9-4EAB-A833-FA380571BE8D}" presName="Name8" presStyleCnt="0"/>
      <dgm:spPr/>
    </dgm:pt>
    <dgm:pt modelId="{DF4A3F14-95FD-4AB5-920C-B19D65D58709}" type="pres">
      <dgm:prSet presAssocID="{FEE46166-B4E9-4EAB-A833-FA380571BE8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3E3FA-586E-44AD-B78F-9F20A18FCD6B}" type="pres">
      <dgm:prSet presAssocID="{FEE46166-B4E9-4EAB-A833-FA380571BE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D8C08-2205-478C-BECD-4456D6729307}" type="pres">
      <dgm:prSet presAssocID="{A2DE0206-F2B2-42B2-B8A5-C8FB5DB8C4C2}" presName="Name8" presStyleCnt="0"/>
      <dgm:spPr/>
    </dgm:pt>
    <dgm:pt modelId="{E803A277-E002-4AE3-8CFF-A1B40FD4CBE8}" type="pres">
      <dgm:prSet presAssocID="{A2DE0206-F2B2-42B2-B8A5-C8FB5DB8C4C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563E3-2BEF-4D66-B1C5-ECFA7D77AC7A}" type="pres">
      <dgm:prSet presAssocID="{A2DE0206-F2B2-42B2-B8A5-C8FB5DB8C4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F62AB-3D73-4631-B12D-78E6EBCAD84F}" type="pres">
      <dgm:prSet presAssocID="{1853BCAB-1AF4-40FA-A612-1DC40777DD67}" presName="Name8" presStyleCnt="0"/>
      <dgm:spPr/>
    </dgm:pt>
    <dgm:pt modelId="{FD2F5C79-FC8F-4BDD-B297-33AF9183AE66}" type="pres">
      <dgm:prSet presAssocID="{1853BCAB-1AF4-40FA-A612-1DC40777DD6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48C2B-05E5-4CB5-BEF0-00C958C5D379}" type="pres">
      <dgm:prSet presAssocID="{1853BCAB-1AF4-40FA-A612-1DC40777DD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DF6E1C-C362-498F-895A-436D42B2A7EA}" type="presOf" srcId="{D3E18DCE-0F67-472A-B826-CAFC3A3C054B}" destId="{BCDC29E5-C064-469C-B0A9-587AB1C06CBA}" srcOrd="1" destOrd="0" presId="urn:microsoft.com/office/officeart/2005/8/layout/pyramid1"/>
    <dgm:cxn modelId="{2AC704B2-E989-4B6D-8B16-229D2D88C6A7}" type="presOf" srcId="{FEE46166-B4E9-4EAB-A833-FA380571BE8D}" destId="{4773E3FA-586E-44AD-B78F-9F20A18FCD6B}" srcOrd="1" destOrd="0" presId="urn:microsoft.com/office/officeart/2005/8/layout/pyramid1"/>
    <dgm:cxn modelId="{90F76E01-18F0-466B-9264-B2D2E4F4E953}" type="presOf" srcId="{1D13D7A2-1DB0-4EE4-89FE-C841A2881C81}" destId="{7A8E0F96-03FC-466A-A140-1ECFFA6BD04D}" srcOrd="0" destOrd="0" presId="urn:microsoft.com/office/officeart/2005/8/layout/pyramid1"/>
    <dgm:cxn modelId="{8E02CE47-A356-4739-9031-2A13DBD28C86}" srcId="{1D13D7A2-1DB0-4EE4-89FE-C841A2881C81}" destId="{8A922273-D0A1-43ED-A766-C9220298C126}" srcOrd="0" destOrd="0" parTransId="{C8C0E1A7-391E-4E3F-BC12-C116CDCDB9A0}" sibTransId="{E7D99E43-E535-421A-A41B-C6A1818451AE}"/>
    <dgm:cxn modelId="{1F0AFD11-57A2-4D44-BA94-8465F2A8C177}" type="presOf" srcId="{A2DE0206-F2B2-42B2-B8A5-C8FB5DB8C4C2}" destId="{812563E3-2BEF-4D66-B1C5-ECFA7D77AC7A}" srcOrd="1" destOrd="0" presId="urn:microsoft.com/office/officeart/2005/8/layout/pyramid1"/>
    <dgm:cxn modelId="{A6D221E0-6834-4E9C-B1D4-23E6D8D6FB39}" type="presOf" srcId="{FEE46166-B4E9-4EAB-A833-FA380571BE8D}" destId="{DF4A3F14-95FD-4AB5-920C-B19D65D58709}" srcOrd="0" destOrd="0" presId="urn:microsoft.com/office/officeart/2005/8/layout/pyramid1"/>
    <dgm:cxn modelId="{51AF6AD4-4A23-4677-9580-32B6ED6C71F8}" type="presOf" srcId="{D3E18DCE-0F67-472A-B826-CAFC3A3C054B}" destId="{C53F49D6-D2E4-4392-BC8E-46D973C627F6}" srcOrd="0" destOrd="0" presId="urn:microsoft.com/office/officeart/2005/8/layout/pyramid1"/>
    <dgm:cxn modelId="{417AAB71-1BB2-45D0-BD7E-28CBBDFDC940}" srcId="{1D13D7A2-1DB0-4EE4-89FE-C841A2881C81}" destId="{1853BCAB-1AF4-40FA-A612-1DC40777DD67}" srcOrd="4" destOrd="0" parTransId="{0BD7D619-5F91-48AF-8055-CFEA98BC263C}" sibTransId="{50C9AE77-0594-44C3-B9F8-83A74F0702A3}"/>
    <dgm:cxn modelId="{CDDEFC5C-4808-4B2D-8D58-78D6E591811B}" srcId="{1D13D7A2-1DB0-4EE4-89FE-C841A2881C81}" destId="{D3E18DCE-0F67-472A-B826-CAFC3A3C054B}" srcOrd="1" destOrd="0" parTransId="{FD71476C-109F-4897-9F68-0DBBF2CABD62}" sibTransId="{AFBA4D5B-E578-40A8-9198-D98F34EDF5B8}"/>
    <dgm:cxn modelId="{507833A7-BAF6-4FAE-B55A-07044ED056AD}" type="presOf" srcId="{8A922273-D0A1-43ED-A766-C9220298C126}" destId="{AA4B08E9-A0B4-4D46-A941-65ECE890A624}" srcOrd="0" destOrd="0" presId="urn:microsoft.com/office/officeart/2005/8/layout/pyramid1"/>
    <dgm:cxn modelId="{32E3B67C-F5EC-46BF-B2D5-20980D220F56}" type="presOf" srcId="{8A922273-D0A1-43ED-A766-C9220298C126}" destId="{647F13FB-2F60-40E6-B0E8-EF6CA5DE59B0}" srcOrd="1" destOrd="0" presId="urn:microsoft.com/office/officeart/2005/8/layout/pyramid1"/>
    <dgm:cxn modelId="{7DA1292E-3F31-40BF-9E82-1BD35DF911FE}" type="presOf" srcId="{A2DE0206-F2B2-42B2-B8A5-C8FB5DB8C4C2}" destId="{E803A277-E002-4AE3-8CFF-A1B40FD4CBE8}" srcOrd="0" destOrd="0" presId="urn:microsoft.com/office/officeart/2005/8/layout/pyramid1"/>
    <dgm:cxn modelId="{0C68430F-4D36-4D75-9B31-F13A370D4743}" srcId="{1D13D7A2-1DB0-4EE4-89FE-C841A2881C81}" destId="{A2DE0206-F2B2-42B2-B8A5-C8FB5DB8C4C2}" srcOrd="3" destOrd="0" parTransId="{7962EA19-54BC-4595-BCD2-E56DD3A5F3C0}" sibTransId="{028D33B0-C3B6-4811-8653-341E016ECA4D}"/>
    <dgm:cxn modelId="{C012D6F1-7A92-4C08-8BC1-7145AD34E5C5}" type="presOf" srcId="{1853BCAB-1AF4-40FA-A612-1DC40777DD67}" destId="{FD2F5C79-FC8F-4BDD-B297-33AF9183AE66}" srcOrd="0" destOrd="0" presId="urn:microsoft.com/office/officeart/2005/8/layout/pyramid1"/>
    <dgm:cxn modelId="{92394BFC-CA81-4521-A59E-6CCF1B487681}" type="presOf" srcId="{1853BCAB-1AF4-40FA-A612-1DC40777DD67}" destId="{7CF48C2B-05E5-4CB5-BEF0-00C958C5D379}" srcOrd="1" destOrd="0" presId="urn:microsoft.com/office/officeart/2005/8/layout/pyramid1"/>
    <dgm:cxn modelId="{1E79BAE1-AE91-4283-9C89-DD81B5B814B3}" srcId="{1D13D7A2-1DB0-4EE4-89FE-C841A2881C81}" destId="{FEE46166-B4E9-4EAB-A833-FA380571BE8D}" srcOrd="2" destOrd="0" parTransId="{3CC79384-9109-4288-AEB8-1636EB0C6D8C}" sibTransId="{A996F535-382C-4C85-A84C-40BEE3BB19AD}"/>
    <dgm:cxn modelId="{D8AC1C1E-C31C-4018-9311-780830CFA2B4}" type="presParOf" srcId="{7A8E0F96-03FC-466A-A140-1ECFFA6BD04D}" destId="{66F5C943-BF4F-40B1-8B4E-E85A2DC7F614}" srcOrd="0" destOrd="0" presId="urn:microsoft.com/office/officeart/2005/8/layout/pyramid1"/>
    <dgm:cxn modelId="{D391F62D-6691-4F77-8B62-905BB227AE87}" type="presParOf" srcId="{66F5C943-BF4F-40B1-8B4E-E85A2DC7F614}" destId="{AA4B08E9-A0B4-4D46-A941-65ECE890A624}" srcOrd="0" destOrd="0" presId="urn:microsoft.com/office/officeart/2005/8/layout/pyramid1"/>
    <dgm:cxn modelId="{53B04868-4EBB-4E84-BBBC-6AC881D9DC7F}" type="presParOf" srcId="{66F5C943-BF4F-40B1-8B4E-E85A2DC7F614}" destId="{647F13FB-2F60-40E6-B0E8-EF6CA5DE59B0}" srcOrd="1" destOrd="0" presId="urn:microsoft.com/office/officeart/2005/8/layout/pyramid1"/>
    <dgm:cxn modelId="{86435BBC-8926-4A77-A184-B448B949D243}" type="presParOf" srcId="{7A8E0F96-03FC-466A-A140-1ECFFA6BD04D}" destId="{1EA52F41-D718-4788-AC0D-2A976EB9AA6B}" srcOrd="1" destOrd="0" presId="urn:microsoft.com/office/officeart/2005/8/layout/pyramid1"/>
    <dgm:cxn modelId="{4FC660DB-EF62-421F-89B9-E20EF64FB48A}" type="presParOf" srcId="{1EA52F41-D718-4788-AC0D-2A976EB9AA6B}" destId="{C53F49D6-D2E4-4392-BC8E-46D973C627F6}" srcOrd="0" destOrd="0" presId="urn:microsoft.com/office/officeart/2005/8/layout/pyramid1"/>
    <dgm:cxn modelId="{8D1BAC75-DFAD-48D2-9792-4417A2637764}" type="presParOf" srcId="{1EA52F41-D718-4788-AC0D-2A976EB9AA6B}" destId="{BCDC29E5-C064-469C-B0A9-587AB1C06CBA}" srcOrd="1" destOrd="0" presId="urn:microsoft.com/office/officeart/2005/8/layout/pyramid1"/>
    <dgm:cxn modelId="{03B403EE-C0D2-45D3-BCD8-1549B9FA0BF5}" type="presParOf" srcId="{7A8E0F96-03FC-466A-A140-1ECFFA6BD04D}" destId="{F27600A0-CE56-4219-AACA-59860D36DE14}" srcOrd="2" destOrd="0" presId="urn:microsoft.com/office/officeart/2005/8/layout/pyramid1"/>
    <dgm:cxn modelId="{FF29D49B-98AC-4A6E-B208-3F6AEB9A5B29}" type="presParOf" srcId="{F27600A0-CE56-4219-AACA-59860D36DE14}" destId="{DF4A3F14-95FD-4AB5-920C-B19D65D58709}" srcOrd="0" destOrd="0" presId="urn:microsoft.com/office/officeart/2005/8/layout/pyramid1"/>
    <dgm:cxn modelId="{0FEEAC7B-2D84-4008-968E-DE2EF23F20D2}" type="presParOf" srcId="{F27600A0-CE56-4219-AACA-59860D36DE14}" destId="{4773E3FA-586E-44AD-B78F-9F20A18FCD6B}" srcOrd="1" destOrd="0" presId="urn:microsoft.com/office/officeart/2005/8/layout/pyramid1"/>
    <dgm:cxn modelId="{9ED16333-22D0-4143-A01A-C91CC6C2D6DB}" type="presParOf" srcId="{7A8E0F96-03FC-466A-A140-1ECFFA6BD04D}" destId="{585D8C08-2205-478C-BECD-4456D6729307}" srcOrd="3" destOrd="0" presId="urn:microsoft.com/office/officeart/2005/8/layout/pyramid1"/>
    <dgm:cxn modelId="{EE7C1B43-AF46-45D1-863C-89270ACEA9D2}" type="presParOf" srcId="{585D8C08-2205-478C-BECD-4456D6729307}" destId="{E803A277-E002-4AE3-8CFF-A1B40FD4CBE8}" srcOrd="0" destOrd="0" presId="urn:microsoft.com/office/officeart/2005/8/layout/pyramid1"/>
    <dgm:cxn modelId="{D6D6745C-273D-44E0-97BB-D3B96A8CFE25}" type="presParOf" srcId="{585D8C08-2205-478C-BECD-4456D6729307}" destId="{812563E3-2BEF-4D66-B1C5-ECFA7D77AC7A}" srcOrd="1" destOrd="0" presId="urn:microsoft.com/office/officeart/2005/8/layout/pyramid1"/>
    <dgm:cxn modelId="{07B5E691-BF18-4C62-BBD1-5E600B9A50DF}" type="presParOf" srcId="{7A8E0F96-03FC-466A-A140-1ECFFA6BD04D}" destId="{3DEF62AB-3D73-4631-B12D-78E6EBCAD84F}" srcOrd="4" destOrd="0" presId="urn:microsoft.com/office/officeart/2005/8/layout/pyramid1"/>
    <dgm:cxn modelId="{23385345-557E-47BB-838E-D22B005F549E}" type="presParOf" srcId="{3DEF62AB-3D73-4631-B12D-78E6EBCAD84F}" destId="{FD2F5C79-FC8F-4BDD-B297-33AF9183AE66}" srcOrd="0" destOrd="0" presId="urn:microsoft.com/office/officeart/2005/8/layout/pyramid1"/>
    <dgm:cxn modelId="{32282506-EB60-40B1-9F50-AD5382EEC81B}" type="presParOf" srcId="{3DEF62AB-3D73-4631-B12D-78E6EBCAD84F}" destId="{7CF48C2B-05E5-4CB5-BEF0-00C958C5D3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08E9-A0B4-4D46-A941-65ECE890A624}">
      <dsp:nvSpPr>
        <dsp:cNvPr id="0" name=""/>
        <dsp:cNvSpPr/>
      </dsp:nvSpPr>
      <dsp:spPr>
        <a:xfrm>
          <a:off x="4145280" y="0"/>
          <a:ext cx="2072640" cy="1211902"/>
        </a:xfrm>
        <a:prstGeom prst="trapezoid">
          <a:avLst>
            <a:gd name="adj" fmla="val 8551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Autorrealización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</a:rPr>
            <a:t>Alimentos que </a:t>
          </a:r>
          <a:r>
            <a:rPr lang="es-ES" sz="1800" kern="1200" dirty="0" smtClean="0">
              <a:solidFill>
                <a:srgbClr val="FF0000"/>
              </a:solidFill>
            </a:rPr>
            <a:t>proporcionan una satisfacción integral</a:t>
          </a:r>
          <a:endParaRPr lang="es-ES" sz="1800" kern="1200" dirty="0">
            <a:solidFill>
              <a:srgbClr val="FF0000"/>
            </a:solidFill>
          </a:endParaRPr>
        </a:p>
      </dsp:txBody>
      <dsp:txXfrm>
        <a:off x="4145280" y="0"/>
        <a:ext cx="2072640" cy="1211902"/>
      </dsp:txXfrm>
    </dsp:sp>
    <dsp:sp modelId="{C53F49D6-D2E4-4392-BC8E-46D973C627F6}">
      <dsp:nvSpPr>
        <dsp:cNvPr id="0" name=""/>
        <dsp:cNvSpPr/>
      </dsp:nvSpPr>
      <dsp:spPr>
        <a:xfrm>
          <a:off x="3108960" y="1211902"/>
          <a:ext cx="4145280" cy="1211902"/>
        </a:xfrm>
        <a:prstGeom prst="trapezoid">
          <a:avLst>
            <a:gd name="adj" fmla="val 8551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Reconocimiento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</a:rPr>
            <a:t>Comida que señaliza </a:t>
          </a:r>
          <a:r>
            <a:rPr lang="es-ES" sz="1800" kern="1200" dirty="0" smtClean="0">
              <a:solidFill>
                <a:srgbClr val="FF0000"/>
              </a:solidFill>
            </a:rPr>
            <a:t>status y prestigio</a:t>
          </a:r>
          <a:endParaRPr lang="es-ES" sz="1800" kern="1200" dirty="0">
            <a:solidFill>
              <a:srgbClr val="FF0000"/>
            </a:solidFill>
          </a:endParaRPr>
        </a:p>
      </dsp:txBody>
      <dsp:txXfrm>
        <a:off x="3834383" y="1211902"/>
        <a:ext cx="2694432" cy="1211902"/>
      </dsp:txXfrm>
    </dsp:sp>
    <dsp:sp modelId="{DF4A3F14-95FD-4AB5-920C-B19D65D58709}">
      <dsp:nvSpPr>
        <dsp:cNvPr id="0" name=""/>
        <dsp:cNvSpPr/>
      </dsp:nvSpPr>
      <dsp:spPr>
        <a:xfrm>
          <a:off x="2072639" y="2423804"/>
          <a:ext cx="6217920" cy="1211902"/>
        </a:xfrm>
        <a:prstGeom prst="trapezoid">
          <a:avLst>
            <a:gd name="adj" fmla="val 8551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Pertenencia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</a:rPr>
            <a:t>Alimentación como vínculo </a:t>
          </a:r>
          <a:r>
            <a:rPr lang="es-ES" sz="1800" kern="1200" dirty="0" smtClean="0">
              <a:solidFill>
                <a:srgbClr val="FF0000"/>
              </a:solidFill>
            </a:rPr>
            <a:t>grupal que transmite una determinada visión del mundo</a:t>
          </a:r>
          <a:endParaRPr lang="es-ES" sz="1800" kern="1200" dirty="0">
            <a:solidFill>
              <a:srgbClr val="FF0000"/>
            </a:solidFill>
          </a:endParaRPr>
        </a:p>
      </dsp:txBody>
      <dsp:txXfrm>
        <a:off x="3160775" y="2423804"/>
        <a:ext cx="4041648" cy="1211902"/>
      </dsp:txXfrm>
    </dsp:sp>
    <dsp:sp modelId="{E803A277-E002-4AE3-8CFF-A1B40FD4CBE8}">
      <dsp:nvSpPr>
        <dsp:cNvPr id="0" name=""/>
        <dsp:cNvSpPr/>
      </dsp:nvSpPr>
      <dsp:spPr>
        <a:xfrm>
          <a:off x="1036319" y="3635706"/>
          <a:ext cx="8290560" cy="1211902"/>
        </a:xfrm>
        <a:prstGeom prst="trapezoid">
          <a:avLst>
            <a:gd name="adj" fmla="val 8551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Seguridad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</a:rPr>
            <a:t>Asegurar calidad alimenticia </a:t>
          </a:r>
        </a:p>
      </dsp:txBody>
      <dsp:txXfrm>
        <a:off x="2487167" y="3635706"/>
        <a:ext cx="5388864" cy="1211902"/>
      </dsp:txXfrm>
    </dsp:sp>
    <dsp:sp modelId="{FD2F5C79-FC8F-4BDD-B297-33AF9183AE66}">
      <dsp:nvSpPr>
        <dsp:cNvPr id="0" name=""/>
        <dsp:cNvSpPr/>
      </dsp:nvSpPr>
      <dsp:spPr>
        <a:xfrm>
          <a:off x="0" y="4847608"/>
          <a:ext cx="10363200" cy="1211902"/>
        </a:xfrm>
        <a:prstGeom prst="trapezoid">
          <a:avLst>
            <a:gd name="adj" fmla="val 85512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Fisiológicas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</a:rPr>
            <a:t>Saciar hambre y sed</a:t>
          </a:r>
        </a:p>
      </dsp:txBody>
      <dsp:txXfrm>
        <a:off x="1813559" y="4847608"/>
        <a:ext cx="6736080" cy="121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00785"/>
            <a:ext cx="12192000" cy="2509213"/>
          </a:xfrm>
        </p:spPr>
        <p:txBody>
          <a:bodyPr/>
          <a:lstStyle/>
          <a:p>
            <a:r>
              <a:rPr lang="es-ES" dirty="0" smtClean="0"/>
              <a:t>El futuro de la agricultura</a:t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dirty="0" err="1" smtClean="0"/>
              <a:t>commodity</a:t>
            </a:r>
            <a:r>
              <a:rPr lang="es-ES" dirty="0" smtClean="0"/>
              <a:t> a producto de alto valor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Juan Ramón Rallo</a:t>
            </a:r>
          </a:p>
          <a:p>
            <a:r>
              <a:rPr lang="es-ES" dirty="0" smtClean="0"/>
              <a:t>Director del instituto juan de mariana</a:t>
            </a:r>
          </a:p>
          <a:p>
            <a:r>
              <a:rPr lang="es-ES" dirty="0" smtClean="0"/>
              <a:t>Director del máster en economía </a:t>
            </a:r>
            <a:r>
              <a:rPr lang="es-ES" dirty="0" err="1" smtClean="0"/>
              <a:t>ufm</a:t>
            </a:r>
            <a:r>
              <a:rPr lang="es-ES" dirty="0" smtClean="0"/>
              <a:t>-OMMA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8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50005"/>
          </a:xfrm>
        </p:spPr>
        <p:txBody>
          <a:bodyPr/>
          <a:lstStyle/>
          <a:p>
            <a:r>
              <a:rPr lang="es-ES" dirty="0" smtClean="0"/>
              <a:t>Valor en la forma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094704"/>
            <a:ext cx="10363826" cy="4696495"/>
          </a:xfrm>
        </p:spPr>
        <p:txBody>
          <a:bodyPr/>
          <a:lstStyle/>
          <a:p>
            <a:r>
              <a:rPr lang="es-ES" dirty="0" smtClean="0"/>
              <a:t>Transformar la materia prima en un producto terminado de calidad</a:t>
            </a:r>
          </a:p>
          <a:p>
            <a:r>
              <a:rPr lang="es-ES" dirty="0" smtClean="0"/>
              <a:t>Seguridad, pertenencia, reconocimiento y autorrealización: búsqueda de productos saludables, gustosos y que señalicen compromiso ecológico</a:t>
            </a:r>
          </a:p>
          <a:p>
            <a:pPr lvl="1"/>
            <a:r>
              <a:rPr lang="es-ES" dirty="0" smtClean="0"/>
              <a:t>Mejor presentación</a:t>
            </a:r>
          </a:p>
          <a:p>
            <a:pPr lvl="1"/>
            <a:r>
              <a:rPr lang="es-ES" dirty="0" smtClean="0"/>
              <a:t>Mejor aroma</a:t>
            </a:r>
          </a:p>
          <a:p>
            <a:pPr lvl="1"/>
            <a:r>
              <a:rPr lang="es-ES" dirty="0" smtClean="0"/>
              <a:t>Mejor conservación</a:t>
            </a:r>
          </a:p>
          <a:p>
            <a:pPr lvl="1"/>
            <a:r>
              <a:rPr lang="es-ES" dirty="0" smtClean="0"/>
              <a:t>Mejor clasificación</a:t>
            </a:r>
          </a:p>
          <a:p>
            <a:pPr lvl="1"/>
            <a:r>
              <a:rPr lang="es-ES" dirty="0" smtClean="0"/>
              <a:t>Mejores propiedades</a:t>
            </a:r>
          </a:p>
          <a:p>
            <a:pPr lvl="1"/>
            <a:r>
              <a:rPr lang="es-ES" dirty="0" smtClean="0"/>
              <a:t>Uso menos agresivo de productos fitosanitarios</a:t>
            </a:r>
          </a:p>
          <a:p>
            <a:r>
              <a:rPr lang="es-ES" dirty="0" smtClean="0"/>
              <a:t>Ejemplos: cultivos sin suelo y mejora de instalaciones frigoríficas</a:t>
            </a:r>
          </a:p>
          <a:p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62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https://t2.ftcdn.net/jpg/00/33/03/17/400_F_33031782_hDE1oRPdOgaMGja0yGdoGCEPeg8VbHo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02" y="1069985"/>
            <a:ext cx="7481195" cy="49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unberryinternational.com/resize/800/600/jpeg/afbeeldingen/sweetperfection/sweet-perfection-8-X-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5" y="1028421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en la información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906074"/>
            <a:ext cx="10363826" cy="3885126"/>
          </a:xfrm>
        </p:spPr>
        <p:txBody>
          <a:bodyPr/>
          <a:lstStyle/>
          <a:p>
            <a:r>
              <a:rPr lang="es-ES" dirty="0" smtClean="0"/>
              <a:t>Cambiar la percepción del producto final por parte del consumidor</a:t>
            </a:r>
          </a:p>
          <a:p>
            <a:r>
              <a:rPr lang="es-ES" dirty="0" smtClean="0"/>
              <a:t>Seguridad, pertenencia, reconocimiento y autorrealización: explicar por qué debe estar dispuesto a pagar un sobreprecio por la calidad y la salud</a:t>
            </a:r>
          </a:p>
          <a:p>
            <a:pPr lvl="1"/>
            <a:r>
              <a:rPr lang="es-ES" dirty="0" smtClean="0"/>
              <a:t>Informar</a:t>
            </a:r>
          </a:p>
          <a:p>
            <a:pPr lvl="1"/>
            <a:r>
              <a:rPr lang="es-ES" dirty="0" smtClean="0"/>
              <a:t>Educar</a:t>
            </a:r>
          </a:p>
          <a:p>
            <a:pPr lvl="1"/>
            <a:r>
              <a:rPr lang="es-ES" dirty="0" smtClean="0"/>
              <a:t>Persuadir</a:t>
            </a:r>
          </a:p>
          <a:p>
            <a:r>
              <a:rPr lang="es-ES" dirty="0" smtClean="0"/>
              <a:t>Etiquetado, denominación de origen, Campañas de marketing y concienciación social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1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 descr="http://thumbs.dreamstime.com/thumblarge_383/1238807346FN7zS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74"/>
            <a:ext cx="342423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prometric.com/en-us/clients/foodsafety/publishingimages/foodsafety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2" y="4042754"/>
            <a:ext cx="17430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leanfoodhealthyliving.com/wp-content/uploads/2014/05/CertifiedHealthyFood600opt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06" y="2834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cleveland.com/taste_impact/2008/09/medium_certifiednaturallygrow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06" y="54863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nfccertification.info/wp-content/uploads/2013/03/NFC-Logo-Small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7" y="4262929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67425"/>
            <a:ext cx="10364451" cy="121585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ers.usda.gov/media/1202461/oct13_datafeature_greene_fig0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06" y="167424"/>
            <a:ext cx="7471893" cy="65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90152"/>
            <a:ext cx="10364451" cy="104318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22998" y="1293467"/>
            <a:ext cx="7555098" cy="5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54547"/>
            <a:ext cx="10364451" cy="97184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43955" y="1126388"/>
            <a:ext cx="7765959" cy="5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en la localización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Colocar el producto final de calidad en el lugar apetecido por el consumidor</a:t>
            </a:r>
          </a:p>
          <a:p>
            <a:r>
              <a:rPr lang="es-ES" dirty="0" smtClean="0"/>
              <a:t>Seguridad: abastecimiento regular del producto deseado</a:t>
            </a:r>
          </a:p>
          <a:p>
            <a:pPr lvl="1"/>
            <a:r>
              <a:rPr lang="es-ES" dirty="0" smtClean="0"/>
              <a:t>Nuevas modalidades de distribución: tiendas especializadas o venta directa por internet</a:t>
            </a:r>
          </a:p>
          <a:p>
            <a:pPr lvl="1"/>
            <a:r>
              <a:rPr lang="es-ES" dirty="0" smtClean="0"/>
              <a:t>Explorar nuevos mercados internacionales en desarrollo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8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1342"/>
          </a:xfrm>
        </p:spPr>
        <p:txBody>
          <a:bodyPr/>
          <a:lstStyle/>
          <a:p>
            <a:r>
              <a:rPr lang="es-ES" dirty="0" smtClean="0"/>
              <a:t>Rusia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4428987"/>
              </p:ext>
            </p:extLst>
          </p:nvPr>
        </p:nvGraphicFramePr>
        <p:xfrm>
          <a:off x="914400" y="1609861"/>
          <a:ext cx="10625070" cy="524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0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605306"/>
          </a:xfrm>
        </p:spPr>
        <p:txBody>
          <a:bodyPr/>
          <a:lstStyle/>
          <a:p>
            <a:r>
              <a:rPr lang="es-ES" dirty="0" smtClean="0"/>
              <a:t>República checa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5905866"/>
              </p:ext>
            </p:extLst>
          </p:nvPr>
        </p:nvGraphicFramePr>
        <p:xfrm>
          <a:off x="914399" y="605307"/>
          <a:ext cx="10753859" cy="597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4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41669"/>
            <a:ext cx="10364451" cy="708337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0035059"/>
              </p:ext>
            </p:extLst>
          </p:nvPr>
        </p:nvGraphicFramePr>
        <p:xfrm>
          <a:off x="746975" y="1004552"/>
          <a:ext cx="10947042" cy="567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34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Dinamarca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2995925"/>
              </p:ext>
            </p:extLst>
          </p:nvPr>
        </p:nvGraphicFramePr>
        <p:xfrm>
          <a:off x="914400" y="1171979"/>
          <a:ext cx="10612192" cy="568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18942"/>
            <a:ext cx="10364451" cy="914400"/>
          </a:xfrm>
        </p:spPr>
        <p:txBody>
          <a:bodyPr/>
          <a:lstStyle/>
          <a:p>
            <a:r>
              <a:rPr lang="es-ES" dirty="0" smtClean="0"/>
              <a:t>Noruega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0148725"/>
              </p:ext>
            </p:extLst>
          </p:nvPr>
        </p:nvGraphicFramePr>
        <p:xfrm>
          <a:off x="914399" y="1133342"/>
          <a:ext cx="10522039" cy="555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6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03031"/>
            <a:ext cx="10364451" cy="901521"/>
          </a:xfrm>
        </p:spPr>
        <p:txBody>
          <a:bodyPr>
            <a:normAutofit/>
          </a:bodyPr>
          <a:lstStyle/>
          <a:p>
            <a:r>
              <a:rPr lang="es-ES" dirty="0" smtClean="0"/>
              <a:t>Lituania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5640217"/>
              </p:ext>
            </p:extLst>
          </p:nvPr>
        </p:nvGraphicFramePr>
        <p:xfrm>
          <a:off x="914399" y="1004553"/>
          <a:ext cx="10363827" cy="574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6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647114"/>
          </a:xfrm>
        </p:spPr>
        <p:txBody>
          <a:bodyPr>
            <a:normAutofit/>
          </a:bodyPr>
          <a:lstStyle/>
          <a:p>
            <a:r>
              <a:rPr lang="es-ES" dirty="0" smtClean="0"/>
              <a:t>Canadá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8719755"/>
              </p:ext>
            </p:extLst>
          </p:nvPr>
        </p:nvGraphicFramePr>
        <p:xfrm>
          <a:off x="914399" y="787791"/>
          <a:ext cx="10902463" cy="58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en el tiempo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Proporcionar el producto de calidad no sólo en el lugar, sino en el momento deseado. </a:t>
            </a:r>
          </a:p>
          <a:p>
            <a:r>
              <a:rPr lang="es-ES" dirty="0" smtClean="0"/>
              <a:t>Seguridad, pertenencia, Reconocimiento y autorrealización: fidelizar al cliente</a:t>
            </a:r>
          </a:p>
          <a:p>
            <a:pPr lvl="1"/>
            <a:r>
              <a:rPr lang="es-ES" dirty="0" smtClean="0"/>
              <a:t>Alargar las temporadas de producción y comercialización</a:t>
            </a:r>
          </a:p>
          <a:p>
            <a:r>
              <a:rPr lang="es-ES" dirty="0" smtClean="0"/>
              <a:t>Diversificar en variedades, técnicas de cultivo o refrigeración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8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8639" y="720547"/>
            <a:ext cx="9720774" cy="49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</a:t>
            </a:r>
            <a:r>
              <a:rPr lang="es-ES" dirty="0" err="1" smtClean="0"/>
              <a:t>dafo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7349968"/>
              </p:ext>
            </p:extLst>
          </p:nvPr>
        </p:nvGraphicFramePr>
        <p:xfrm>
          <a:off x="915026" y="2006354"/>
          <a:ext cx="103632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47972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+mn-lt"/>
                        </a:rPr>
                        <a:t>Fortalezas</a:t>
                      </a:r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+mn-lt"/>
                        </a:rPr>
                        <a:t>Debilidades</a:t>
                      </a:r>
                      <a:endParaRPr lang="es-ES" dirty="0">
                        <a:latin typeface="+mn-lt"/>
                      </a:endParaRPr>
                    </a:p>
                  </a:txBody>
                  <a:tcPr/>
                </a:tc>
              </a:tr>
              <a:tr h="13728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Elevada productividad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Capacidad para comercializar</a:t>
                      </a:r>
                      <a:r>
                        <a:rPr lang="es-ES" baseline="0" dirty="0" smtClean="0"/>
                        <a:t> en Europa en enero-abril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Cercanía a los grandes mercado europeos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Estacionalidad de la producción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baseline="0" dirty="0" smtClean="0"/>
                        <a:t>Infrautilización de las instalaciones frigoríficas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Insuficiente</a:t>
                      </a:r>
                      <a:r>
                        <a:rPr lang="es-ES" baseline="0" dirty="0" smtClean="0"/>
                        <a:t> interés en el mercado interior</a:t>
                      </a:r>
                      <a:endParaRPr lang="es-E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Gran dependencia</a:t>
                      </a:r>
                      <a:r>
                        <a:rPr lang="es-ES" baseline="0" dirty="0" smtClean="0"/>
                        <a:t> de los importadores</a:t>
                      </a:r>
                      <a:endParaRPr lang="es-E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Falta</a:t>
                      </a:r>
                      <a:r>
                        <a:rPr lang="es-ES" baseline="0" dirty="0" smtClean="0"/>
                        <a:t> de promoción en los mercados exteriores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347972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Oportunidades</a:t>
                      </a:r>
                      <a:endParaRPr lang="es-E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Amenazas</a:t>
                      </a:r>
                      <a:endParaRPr lang="es-E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6302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Mejora de la calidad de la fresa y frutos rojos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Investigación en nuevas variedades adaptadas al medio y con mayor resistencia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Creciente poder adquisitivo en los mercados emergentes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Creciente preocupación por la salud y la juventud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Progresiva </a:t>
                      </a:r>
                      <a:r>
                        <a:rPr lang="es-ES" baseline="0" dirty="0" err="1" smtClean="0"/>
                        <a:t>comoditización</a:t>
                      </a:r>
                      <a:r>
                        <a:rPr lang="es-ES" baseline="0" dirty="0" smtClean="0"/>
                        <a:t> mundial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Ley de </a:t>
                      </a:r>
                      <a:r>
                        <a:rPr lang="es-ES" baseline="0" dirty="0" err="1" smtClean="0"/>
                        <a:t>Engel</a:t>
                      </a:r>
                      <a:endParaRPr lang="es-E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Incremento</a:t>
                      </a:r>
                      <a:r>
                        <a:rPr lang="es-ES" baseline="0" dirty="0" smtClean="0"/>
                        <a:t> de costes de producción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Competencia de otros países, especialmente de Turquía, Marruecos o Egipto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Normativas europeas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70456"/>
            <a:ext cx="10364451" cy="759854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9270859"/>
              </p:ext>
            </p:extLst>
          </p:nvPr>
        </p:nvGraphicFramePr>
        <p:xfrm>
          <a:off x="914400" y="1339403"/>
          <a:ext cx="10818254" cy="551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656823"/>
          </a:xfrm>
        </p:spPr>
        <p:txBody>
          <a:bodyPr/>
          <a:lstStyle/>
          <a:p>
            <a:r>
              <a:rPr lang="es-ES" dirty="0" smtClean="0"/>
              <a:t>La rígida ley de </a:t>
            </a:r>
            <a:r>
              <a:rPr lang="es-ES" dirty="0" err="1" smtClean="0"/>
              <a:t>engel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1" y="1040438"/>
            <a:ext cx="12190749" cy="50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146220"/>
          </a:xfrm>
        </p:spPr>
        <p:txBody>
          <a:bodyPr/>
          <a:lstStyle/>
          <a:p>
            <a:r>
              <a:rPr lang="es-ES" dirty="0" smtClean="0"/>
              <a:t>El reloj estratégico de </a:t>
            </a:r>
            <a:r>
              <a:rPr lang="es-ES" dirty="0" err="1" smtClean="0"/>
              <a:t>bowman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0771" y="1296967"/>
            <a:ext cx="8795511" cy="55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8952" y="179536"/>
            <a:ext cx="8023538" cy="64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</a:t>
            </a:r>
            <a:r>
              <a:rPr lang="es-ES" dirty="0" err="1" smtClean="0"/>
              <a:t>commodities</a:t>
            </a:r>
            <a:r>
              <a:rPr lang="es-ES" dirty="0" smtClean="0"/>
              <a:t> a productos de alto valor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7961675"/>
              </p:ext>
            </p:extLst>
          </p:nvPr>
        </p:nvGraphicFramePr>
        <p:xfrm>
          <a:off x="914400" y="2366963"/>
          <a:ext cx="10586434" cy="257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217"/>
                <a:gridCol w="5293217"/>
              </a:tblGrid>
              <a:tr h="64463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Commodities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Productos de alto valor</a:t>
                      </a:r>
                      <a:endParaRPr lang="es-ES" dirty="0"/>
                    </a:p>
                  </a:txBody>
                  <a:tcPr/>
                </a:tc>
              </a:tr>
              <a:tr h="644631">
                <a:tc>
                  <a:txBody>
                    <a:bodyPr/>
                    <a:lstStyle/>
                    <a:p>
                      <a:r>
                        <a:rPr lang="es-ES" dirty="0" smtClean="0"/>
                        <a:t>Homogéneos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Únicos</a:t>
                      </a:r>
                      <a:endParaRPr lang="es-ES" dirty="0"/>
                    </a:p>
                  </a:txBody>
                  <a:tcPr/>
                </a:tc>
              </a:tr>
              <a:tr h="644631">
                <a:tc>
                  <a:txBody>
                    <a:bodyPr/>
                    <a:lstStyle/>
                    <a:p>
                      <a:r>
                        <a:rPr lang="es-ES" dirty="0" smtClean="0"/>
                        <a:t>Sujetos a fluctuaciones de precios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 poder de mercado</a:t>
                      </a:r>
                      <a:endParaRPr lang="es-ES" dirty="0"/>
                    </a:p>
                  </a:txBody>
                  <a:tcPr/>
                </a:tc>
              </a:tr>
              <a:tr h="644631">
                <a:tc>
                  <a:txBody>
                    <a:bodyPr/>
                    <a:lstStyle/>
                    <a:p>
                      <a:r>
                        <a:rPr lang="es-ES" dirty="0" smtClean="0"/>
                        <a:t>Centrados en el productor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Centrados en el consumidor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5795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pirámide de </a:t>
            </a:r>
            <a:r>
              <a:rPr lang="es-ES" dirty="0" err="1" smtClean="0"/>
              <a:t>maslow</a:t>
            </a:r>
            <a:r>
              <a:rPr lang="es-ES" dirty="0" smtClean="0"/>
              <a:t> de la alimentación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9786634"/>
              </p:ext>
            </p:extLst>
          </p:nvPr>
        </p:nvGraphicFramePr>
        <p:xfrm>
          <a:off x="914400" y="798491"/>
          <a:ext cx="10363200" cy="60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4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añadir valor a un producto?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Valor en la forma</a:t>
            </a:r>
          </a:p>
          <a:p>
            <a:r>
              <a:rPr lang="es-ES" dirty="0" smtClean="0"/>
              <a:t>Valor en la información</a:t>
            </a:r>
          </a:p>
          <a:p>
            <a:r>
              <a:rPr lang="es-ES" dirty="0" smtClean="0"/>
              <a:t>Valor en la localización</a:t>
            </a:r>
          </a:p>
          <a:p>
            <a:r>
              <a:rPr lang="es-ES" dirty="0" smtClean="0"/>
              <a:t>Valor en el tiempo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7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1304</TotalTime>
  <Words>513</Words>
  <Application>Microsoft Office PowerPoint</Application>
  <PresentationFormat>Panorámica</PresentationFormat>
  <Paragraphs>95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Tw Cen MT</vt:lpstr>
      <vt:lpstr>Gota</vt:lpstr>
      <vt:lpstr>El futuro de la agricultura de commodity a producto de alto valor </vt:lpstr>
      <vt:lpstr>Presentación de PowerPoint</vt:lpstr>
      <vt:lpstr>Presentación de PowerPoint</vt:lpstr>
      <vt:lpstr>La rígida ley de engel</vt:lpstr>
      <vt:lpstr>El reloj estratégico de bowman</vt:lpstr>
      <vt:lpstr>Presentación de PowerPoint</vt:lpstr>
      <vt:lpstr>De commodities a productos de alto valor</vt:lpstr>
      <vt:lpstr>La pirámide de maslow de la alimentación</vt:lpstr>
      <vt:lpstr>¿Cómo añadir valor a un producto?</vt:lpstr>
      <vt:lpstr>Valor en la forma</vt:lpstr>
      <vt:lpstr>Presentación de PowerPoint</vt:lpstr>
      <vt:lpstr>Valor en la información</vt:lpstr>
      <vt:lpstr>Presentación de PowerPoint</vt:lpstr>
      <vt:lpstr>Presentación de PowerPoint</vt:lpstr>
      <vt:lpstr>Presentación de PowerPoint</vt:lpstr>
      <vt:lpstr>Presentación de PowerPoint</vt:lpstr>
      <vt:lpstr>Valor en la localización</vt:lpstr>
      <vt:lpstr>Rusia</vt:lpstr>
      <vt:lpstr>República checa</vt:lpstr>
      <vt:lpstr>Dinamarca</vt:lpstr>
      <vt:lpstr>Noruega</vt:lpstr>
      <vt:lpstr>Lituania</vt:lpstr>
      <vt:lpstr>Canadá</vt:lpstr>
      <vt:lpstr>Valor en el tiempo</vt:lpstr>
      <vt:lpstr>Presentación de PowerPoint</vt:lpstr>
      <vt:lpstr>Análisis dafo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Ramón Rallo</dc:creator>
  <cp:lastModifiedBy>Juan Ramón Rallo</cp:lastModifiedBy>
  <cp:revision>23</cp:revision>
  <dcterms:created xsi:type="dcterms:W3CDTF">2015-06-23T02:32:37Z</dcterms:created>
  <dcterms:modified xsi:type="dcterms:W3CDTF">2015-06-24T00:16:38Z</dcterms:modified>
</cp:coreProperties>
</file>