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5" r:id="rId1"/>
  </p:sldMasterIdLst>
  <p:notesMasterIdLst>
    <p:notesMasterId r:id="rId16"/>
  </p:notesMasterIdLst>
  <p:sldIdLst>
    <p:sldId id="256" r:id="rId2"/>
    <p:sldId id="257" r:id="rId3"/>
    <p:sldId id="259" r:id="rId4"/>
    <p:sldId id="275" r:id="rId5"/>
    <p:sldId id="260" r:id="rId6"/>
    <p:sldId id="277" r:id="rId7"/>
    <p:sldId id="262" r:id="rId8"/>
    <p:sldId id="272" r:id="rId9"/>
    <p:sldId id="273" r:id="rId10"/>
    <p:sldId id="274" r:id="rId11"/>
    <p:sldId id="263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6DE8-DFB2-4274-BCEE-4C353599A369}" type="datetimeFigureOut">
              <a:rPr lang="es-ES" smtClean="0"/>
              <a:t>15/06/2015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02E69-571D-440E-B6CD-7D78F1E63F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2E69-571D-440E-B6CD-7D78F1E63F9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7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Huelva 24 y 25 de junio de 2015 - www.zerya.org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I CONGRESO DE FRUTOS ROJOS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9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79836" y="5940501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Huelva 24 y 25 de junio de 2015 - www.zerya.org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6" y="5969775"/>
            <a:ext cx="1492235" cy="7799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93" y="5969775"/>
            <a:ext cx="1961411" cy="7573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53" y="5965459"/>
            <a:ext cx="1961412" cy="7573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184" y="5911227"/>
            <a:ext cx="1723479" cy="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1885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79836" y="5940501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Huelva 24 y 25 de junio de 2015 - www.zerya.org</a:t>
            </a:r>
            <a:endParaRPr lang="en-U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6" y="5969775"/>
            <a:ext cx="1492235" cy="7799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93" y="5969775"/>
            <a:ext cx="1961411" cy="75732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53" y="5965459"/>
            <a:ext cx="1961412" cy="7573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184" y="5911227"/>
            <a:ext cx="1723479" cy="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9836" y="5940501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Huelva 24 y 25 de junio de 2015 - www.zerya.org</a:t>
            </a:r>
            <a:endParaRPr lang="en-U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6" y="5969775"/>
            <a:ext cx="1492235" cy="77991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93" y="5969775"/>
            <a:ext cx="1961411" cy="75732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53" y="5965459"/>
            <a:ext cx="1961412" cy="75732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184" y="5911227"/>
            <a:ext cx="1723479" cy="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9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79836" y="5940501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Huelva 24 y 25 de junio de 2015 - www.zerya.org</a:t>
            </a:r>
            <a:endParaRPr lang="en-U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6" y="5969775"/>
            <a:ext cx="1492235" cy="7799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93" y="5969775"/>
            <a:ext cx="1961411" cy="75732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53" y="5951811"/>
            <a:ext cx="1961412" cy="7573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184" y="5911227"/>
            <a:ext cx="1723479" cy="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9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9836" y="5940501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Huelva 24 y 25 de junio de 2015 - www.zerya.org</a:t>
            </a:r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6" y="5969775"/>
            <a:ext cx="1492235" cy="77991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93" y="5969775"/>
            <a:ext cx="1961411" cy="7573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53" y="5965459"/>
            <a:ext cx="1961412" cy="7573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184" y="5911227"/>
            <a:ext cx="1723479" cy="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2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179836" y="5940501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Huelva 24 y 25 de junio de 2015 - www.zerya.org</a:t>
            </a:r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6" y="5969775"/>
            <a:ext cx="1492235" cy="77991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93" y="5969775"/>
            <a:ext cx="1961411" cy="75732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53" y="5965459"/>
            <a:ext cx="1961412" cy="75732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184" y="5911227"/>
            <a:ext cx="1723479" cy="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4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9836" y="5940501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Huelva 24 y 25 de junio de 2015 - www.zerya.org</a:t>
            </a:r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6" y="5969775"/>
            <a:ext cx="1492235" cy="77991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93" y="5969775"/>
            <a:ext cx="1961411" cy="7573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53" y="5965459"/>
            <a:ext cx="1961412" cy="7573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184" y="5911227"/>
            <a:ext cx="1723479" cy="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Huelva 24 y 25 de junio de 2015 - www.zerya.org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I CONGRESO DE FRUTOS ROJOS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42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695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nsultas@zerya.org" TargetMode="External"/><Relationship Id="rId4" Type="http://schemas.openxmlformats.org/officeDocument/2006/relationships/hyperlink" Target="http://www.zery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6226" y="3916987"/>
            <a:ext cx="6337783" cy="1475013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TENDENCIAS ACTUALES EN LOS SISTEMAS DE CULTIVO DE FRUTOS ROJOS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39670" y="3248167"/>
            <a:ext cx="4054824" cy="1917138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 CERO. PARTE I.</a:t>
            </a:r>
          </a:p>
          <a:p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AGRONóMICOS</a:t>
            </a:r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ANTONIO ALCÁZAR </a:t>
            </a:r>
          </a:p>
          <a:p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TÉCNICO ZERYA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082" y="1134453"/>
            <a:ext cx="2183639" cy="8431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082" y="2141332"/>
            <a:ext cx="2183641" cy="8431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843" y="538859"/>
            <a:ext cx="5507282" cy="25496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54" y="535916"/>
            <a:ext cx="1340688" cy="255717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83940" y="632148"/>
            <a:ext cx="376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Huelva, 24 y 25 de junio de 2015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7293125" y="3248167"/>
            <a:ext cx="0" cy="2715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539670" y="5540991"/>
            <a:ext cx="3815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www.zerya.org</a:t>
            </a:r>
            <a:endParaRPr lang="es-ES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3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851025" y="2232831"/>
            <a:ext cx="8050213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es-ES" sz="2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 bwMode="auto">
          <a:xfrm>
            <a:off x="2377053" y="4450098"/>
            <a:ext cx="75152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0" lvl="3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altLang="es-ES" b="1" dirty="0">
              <a:latin typeface="Calibri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41445" y="2232831"/>
            <a:ext cx="10986447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PRODUCTO </a:t>
            </a: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ZERYA = SIN RESIDUOS</a:t>
            </a:r>
            <a:endParaRPr lang="es-ES" sz="4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1671638" y="3141781"/>
            <a:ext cx="8229600" cy="2810030"/>
          </a:xfrm>
          <a:prstGeom prst="rect">
            <a:avLst/>
          </a:prstGeom>
        </p:spPr>
        <p:txBody>
          <a:bodyPr/>
          <a:lstStyle/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¿ASPECTOS COMPLEMENTARIOS?</a:t>
            </a:r>
            <a:endParaRPr lang="es-ES" sz="28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buFontTx/>
              <a:buAutoNum type="alphaUcParenR" startAt="3"/>
              <a:defRPr/>
            </a:pP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Me </a:t>
            </a: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aparecen residuos y no los espero: causas y actuación</a:t>
            </a:r>
          </a:p>
          <a:p>
            <a:pPr marL="2171700" lvl="4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	Errores de aplicación: dosis, lugar, productos….</a:t>
            </a:r>
          </a:p>
          <a:p>
            <a:pPr marL="2171700" lvl="4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	Derivas</a:t>
            </a:r>
          </a:p>
          <a:p>
            <a:pPr marL="2171700" lvl="4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	Contaminación del agua de tratamiento</a:t>
            </a:r>
          </a:p>
          <a:p>
            <a:pPr marL="2171700" lvl="4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	Contaminación del suelo: 	Cultivos anteriores</a:t>
            </a:r>
          </a:p>
          <a:p>
            <a:pPr marL="2171700" lvl="4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	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Materia </a:t>
            </a: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orgánica</a:t>
            </a:r>
          </a:p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0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6" y="1985506"/>
            <a:ext cx="5062790" cy="36487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111" y="2686197"/>
            <a:ext cx="5975265" cy="2208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¿EL FUTURO DE LA PRODUCCIÓN AGRÍCOLA?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739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39435" y="2524832"/>
            <a:ext cx="5398667" cy="2047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PRODUCCIÓN SOCIO-AMBIENTAL</a:t>
            </a:r>
            <a:endParaRPr lang="es-ES" sz="4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3" y="1965332"/>
            <a:ext cx="5401056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7706" y="1994732"/>
            <a:ext cx="9244125" cy="3678303"/>
          </a:xfrm>
        </p:spPr>
        <p:txBody>
          <a:bodyPr>
            <a:normAutofit lnSpcReduction="10000"/>
          </a:bodyPr>
          <a:lstStyle/>
          <a:p>
            <a:pPr algn="r"/>
            <a:r>
              <a:rPr lang="es-ES" sz="4000" dirty="0" smtClean="0"/>
              <a:t>   ES ALGO MAS QUE UNA MARCA DE PRODUCCIÓN SIN RESIDUOS: ES UN SISTEMA DE PRODUCCIÓN SOSTENIBLE, CUYA CONSECUENCIA FINAL ES UN ALIMENTO SIN RESIDUOS DE FITOSANITARIOS</a:t>
            </a:r>
            <a:endParaRPr lang="es-ES" sz="4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57" y="2277034"/>
            <a:ext cx="2208904" cy="2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228997"/>
            <a:ext cx="11029615" cy="863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MUCHAS GRACIAS POR SU ATENCIÓN</a:t>
            </a:r>
            <a:endParaRPr lang="es-ES" sz="4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29" y="3092824"/>
            <a:ext cx="2193036" cy="22768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10943" y="2934743"/>
            <a:ext cx="5156739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+mj-lt"/>
              </a:rPr>
              <a:t>Para más información:</a:t>
            </a:r>
          </a:p>
          <a:p>
            <a:endParaRPr lang="es-ES" sz="1050" b="1" dirty="0">
              <a:latin typeface="+mj-lt"/>
            </a:endParaRPr>
          </a:p>
          <a:p>
            <a:r>
              <a:rPr lang="es-ES" sz="3200" b="1" dirty="0" smtClean="0">
                <a:latin typeface="+mj-lt"/>
                <a:hlinkClick r:id="rId4"/>
              </a:rPr>
              <a:t>www.zerya.org</a:t>
            </a:r>
            <a:endParaRPr lang="es-ES" sz="3200" b="1" dirty="0" smtClean="0">
              <a:latin typeface="+mj-lt"/>
            </a:endParaRPr>
          </a:p>
          <a:p>
            <a:endParaRPr lang="es-ES" sz="1000" b="1" dirty="0">
              <a:latin typeface="+mj-lt"/>
            </a:endParaRPr>
          </a:p>
          <a:p>
            <a:r>
              <a:rPr lang="es-ES" sz="3200" b="1" dirty="0" smtClean="0">
                <a:latin typeface="+mj-lt"/>
                <a:hlinkClick r:id="rId5"/>
              </a:rPr>
              <a:t>consultas@zerya.org</a:t>
            </a:r>
            <a:endParaRPr lang="es-ES" sz="3200" b="1" dirty="0" smtClean="0">
              <a:latin typeface="+mj-lt"/>
            </a:endParaRPr>
          </a:p>
          <a:p>
            <a:endParaRPr lang="es-ES" sz="1400" b="1" dirty="0">
              <a:latin typeface="+mj-lt"/>
            </a:endParaRPr>
          </a:p>
          <a:p>
            <a:r>
              <a:rPr lang="es-ES" sz="3200" b="1" dirty="0" smtClean="0">
                <a:latin typeface="+mj-lt"/>
              </a:rPr>
              <a:t>902.888.261</a:t>
            </a:r>
            <a:endParaRPr lang="es-E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8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65931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 smtClean="0"/>
              <a:t>¿Qué es residuo cero?</a:t>
            </a:r>
          </a:p>
          <a:p>
            <a:pPr algn="ctr"/>
            <a:endParaRPr lang="es-ES" sz="2400" dirty="0" smtClean="0"/>
          </a:p>
          <a:p>
            <a:pPr marL="0" indent="0" algn="ctr">
              <a:buNone/>
            </a:pPr>
            <a:r>
              <a:rPr lang="es-ES" sz="4800" dirty="0" smtClean="0"/>
              <a:t>¿Es correcto este término de sistema productivo?</a:t>
            </a:r>
          </a:p>
          <a:p>
            <a:pPr algn="ctr"/>
            <a:endParaRPr lang="es-ES" sz="4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8487" y="2524832"/>
            <a:ext cx="11029615" cy="1428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 smtClean="0"/>
              <a:t>¿Como llegar a este sistema de producción?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371" y="3953435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8487" y="2524832"/>
            <a:ext cx="11029615" cy="2827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 smtClean="0"/>
              <a:t>LO MAS LÓGICO: </a:t>
            </a:r>
            <a:r>
              <a:rPr lang="es-ES" sz="4800" dirty="0" smtClean="0">
                <a:solidFill>
                  <a:srgbClr val="FF0000"/>
                </a:solidFill>
              </a:rPr>
              <a:t>MANEJO DE FITOSANITARIOS</a:t>
            </a:r>
          </a:p>
          <a:p>
            <a:pPr marL="0" indent="0" algn="ctr">
              <a:buNone/>
            </a:pPr>
            <a:endParaRPr lang="es-ES" sz="4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1994732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ÚNICAMENTE CON ESE ELEMENTO INTERVINIENTE EN LA PRODUCCIÓN AGRÍCOLA: </a:t>
            </a:r>
            <a:r>
              <a:rPr lang="es-ES" sz="4000" dirty="0" smtClean="0">
                <a:solidFill>
                  <a:srgbClr val="FF0000"/>
                </a:solidFill>
              </a:rPr>
              <a:t>NO LO CONSEGUIREMOS NUNCA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57250" y="428625"/>
            <a:ext cx="8050213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es-ES" sz="2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1192" y="2029559"/>
            <a:ext cx="11068334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ELEMENTOS NECESARIOS PARA OBTENER UNA PRODUCCIÓN SIN RESIDUOS</a:t>
            </a: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endParaRPr lang="es-ES" sz="4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1012803" y="3551154"/>
            <a:ext cx="2389304" cy="480792"/>
          </a:xfrm>
          <a:prstGeom prst="rect">
            <a:avLst/>
          </a:prstGeom>
        </p:spPr>
        <p:txBody>
          <a:bodyPr/>
          <a:lstStyle/>
          <a:p>
            <a:pPr indent="-114300">
              <a:spcBef>
                <a:spcPct val="20000"/>
              </a:spcBef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1. SUELO</a:t>
            </a:r>
            <a:endParaRPr lang="es-ES" sz="20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0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			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02661" y="4232556"/>
            <a:ext cx="2205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Bef>
                <a:spcPct val="20000"/>
              </a:spcBef>
              <a:defRPr/>
            </a:pP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</a:rPr>
              <a:t>2. AGUA</a:t>
            </a:r>
            <a:endParaRPr lang="es-ES" sz="2000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02660" y="4917826"/>
            <a:ext cx="229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Bef>
                <a:spcPct val="20000"/>
              </a:spcBef>
              <a:defRPr/>
            </a:pP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</a:rPr>
              <a:t>3. CULTIVO</a:t>
            </a:r>
            <a:endParaRPr lang="es-ES" sz="2000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45858" y="3551154"/>
            <a:ext cx="341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kern="0" dirty="0">
                <a:solidFill>
                  <a:schemeClr val="bg2">
                    <a:lumMod val="10000"/>
                  </a:schemeClr>
                </a:solidFill>
              </a:rPr>
              <a:t>4. MEDIOS TÉCNICOS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845858" y="4238725"/>
            <a:ext cx="341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</a:rPr>
              <a:t>5. FERTILIZANTES</a:t>
            </a:r>
            <a:endParaRPr lang="es-ES" sz="2000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45857" y="4917826"/>
            <a:ext cx="341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</a:rPr>
              <a:t>6. FITOPATOLOGIA DEL CULTIVO</a:t>
            </a:r>
            <a:endParaRPr lang="es-ES" sz="2000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607422" y="3401559"/>
            <a:ext cx="36746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kern="0" dirty="0">
                <a:solidFill>
                  <a:schemeClr val="bg2">
                    <a:lumMod val="10000"/>
                  </a:schemeClr>
                </a:solidFill>
              </a:rPr>
              <a:t>7</a:t>
            </a:r>
            <a:r>
              <a:rPr lang="es-ES" sz="3200" b="1" kern="0" dirty="0" smtClean="0">
                <a:solidFill>
                  <a:schemeClr val="bg2">
                    <a:lumMod val="10000"/>
                  </a:schemeClr>
                </a:solidFill>
              </a:rPr>
              <a:t>. PRODUCTO ZERYA = PRODUCTO SIN RESIDUOS</a:t>
            </a:r>
            <a:endParaRPr lang="es-ES" sz="3200" b="1" kern="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851025" y="2232831"/>
            <a:ext cx="8050213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es-ES" sz="2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 bwMode="auto">
          <a:xfrm>
            <a:off x="2622550" y="3304394"/>
            <a:ext cx="75152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ES_tradnl" altLang="es-ES" sz="2800" b="1">
                <a:solidFill>
                  <a:srgbClr val="66FF33"/>
                </a:solidFill>
                <a:latin typeface="Calibri" pitchFamily="34" charset="0"/>
              </a:rPr>
              <a:t>		</a:t>
            </a:r>
            <a:endParaRPr lang="es-ES" altLang="es-ES" b="1">
              <a:latin typeface="Calibri" pitchFamily="34" charset="0"/>
            </a:endParaRPr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-147918" y="3097552"/>
            <a:ext cx="7643636" cy="2182006"/>
          </a:xfrm>
          <a:prstGeom prst="rect">
            <a:avLst/>
          </a:prstGeom>
        </p:spPr>
        <p:txBody>
          <a:bodyPr/>
          <a:lstStyle/>
          <a:p>
            <a:pPr marL="1257300" lvl="2" indent="-4572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¿A QUE LLAMAMOS PRODUCTO ZERYA?: </a:t>
            </a:r>
            <a:endParaRPr lang="es-ES" sz="2800" kern="0" dirty="0" smtClean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marL="1257300" lvl="2" indent="-4572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A </a:t>
            </a:r>
            <a:r>
              <a:rPr lang="es-ES" sz="28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un producto obtenido mediante un sistema de producción sostenible, con el valor añadido de la ausencia de residuos de fitosanitarios</a:t>
            </a:r>
          </a:p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8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165" y="2597730"/>
            <a:ext cx="4330914" cy="3248185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24361" y="2058328"/>
            <a:ext cx="10986447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PRODUCTO </a:t>
            </a: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ZERYA = SIN RESIDUOS</a:t>
            </a:r>
            <a:endParaRPr lang="es-ES" sz="4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9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851025" y="2232831"/>
            <a:ext cx="8050213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es-ES" sz="2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 bwMode="auto">
          <a:xfrm>
            <a:off x="2622550" y="3304394"/>
            <a:ext cx="75152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ES_tradnl" altLang="es-ES" sz="2800" b="1">
                <a:solidFill>
                  <a:srgbClr val="66FF33"/>
                </a:solidFill>
                <a:latin typeface="Calibri" pitchFamily="34" charset="0"/>
              </a:rPr>
              <a:t>		</a:t>
            </a:r>
            <a:endParaRPr lang="es-ES" altLang="es-ES" b="1">
              <a:latin typeface="Calibri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41445" y="2232831"/>
            <a:ext cx="10986447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PRODUCTO </a:t>
            </a: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ZERYA = SIN RESIDUOS</a:t>
            </a:r>
            <a:endParaRPr lang="es-ES" sz="4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1761331" y="3145644"/>
            <a:ext cx="8229600" cy="4525962"/>
          </a:xfrm>
          <a:prstGeom prst="rect">
            <a:avLst/>
          </a:prstGeom>
        </p:spPr>
        <p:txBody>
          <a:bodyPr/>
          <a:lstStyle/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¿ASPECTOS COMPLEMENTARIOS?</a:t>
            </a:r>
            <a:endParaRPr lang="es-ES" sz="28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0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09788" y="4049988"/>
            <a:ext cx="817245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Manejo de insecticidas-fungicidas-herbicidas:</a:t>
            </a:r>
          </a:p>
          <a:p>
            <a:pPr marL="1714500" lvl="3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	OJO 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CON: Productos </a:t>
            </a: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persistentes</a:t>
            </a:r>
          </a:p>
          <a:p>
            <a:pPr marL="1714500" lvl="3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				Número de repeticiones</a:t>
            </a:r>
          </a:p>
          <a:p>
            <a:pPr marL="1714500" lvl="3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				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Formulados</a:t>
            </a:r>
            <a:endParaRPr lang="es-ES" sz="2000" kern="0" dirty="0">
              <a:solidFill>
                <a:schemeClr val="bg2">
                  <a:lumMod val="10000"/>
                </a:schemeClr>
              </a:solidFill>
              <a:latin typeface="+mn-lt"/>
              <a:cs typeface="Arial" charset="0"/>
            </a:endParaRPr>
          </a:p>
          <a:p>
            <a:pPr marL="3543300" lvl="7" indent="-457200">
              <a:spcBef>
                <a:spcPct val="20000"/>
              </a:spcBef>
              <a:defRPr/>
            </a:pPr>
            <a:endParaRPr lang="es-ES" sz="2000" kern="0" dirty="0">
              <a:solidFill>
                <a:schemeClr val="bg2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RESIDUO CERO PARTE 1. </a:t>
            </a:r>
            <a:r>
              <a:rPr lang="es-ES" sz="3600" dirty="0"/>
              <a:t> </a:t>
            </a:r>
            <a:r>
              <a:rPr lang="es-ES" sz="3600" dirty="0" smtClean="0"/>
              <a:t>ASPECTOS AGRONÓMICOS </a:t>
            </a:r>
            <a:endParaRPr lang="es-ES" sz="36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55572" y="5951811"/>
            <a:ext cx="2844799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Huelva 24 y 25 de junio de 2015 - www.zerya.org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294967295"/>
          </p:nvPr>
        </p:nvSpPr>
        <p:spPr>
          <a:xfrm>
            <a:off x="4830750" y="5951811"/>
            <a:ext cx="2530498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CONGRESO DE FRUTOS ROJOS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851025" y="2232831"/>
            <a:ext cx="8050213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es-ES_tradnl" sz="2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es-ES" sz="2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 bwMode="auto">
          <a:xfrm>
            <a:off x="2377053" y="4450098"/>
            <a:ext cx="7515225" cy="12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0" lvl="3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Legislación: </a:t>
            </a:r>
          </a:p>
          <a:p>
            <a:pPr marL="1257300" lvl="2" indent="-457200">
              <a:spcBef>
                <a:spcPct val="20000"/>
              </a:spcBef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			Microorganismos 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Registrados</a:t>
            </a:r>
          </a:p>
          <a:p>
            <a:pPr marL="1714500" lvl="3" indent="-457200">
              <a:spcBef>
                <a:spcPct val="20000"/>
              </a:spcBef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	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 Conocimiento </a:t>
            </a: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de sus limitaciones</a:t>
            </a:r>
            <a:endParaRPr lang="es-ES" altLang="es-ES" b="1" dirty="0">
              <a:latin typeface="Calibri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02789" y="2089781"/>
            <a:ext cx="10986447" cy="758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PRODUCTO </a:t>
            </a:r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ZERYA = SIN RESIDUOS</a:t>
            </a:r>
            <a:endParaRPr lang="es-ES" sz="4400" b="1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1761331" y="3145644"/>
            <a:ext cx="8229600" cy="4525962"/>
          </a:xfrm>
          <a:prstGeom prst="rect">
            <a:avLst/>
          </a:prstGeom>
        </p:spPr>
        <p:txBody>
          <a:bodyPr/>
          <a:lstStyle/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kern="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¿ASPECTOS COMPLEMENTARIOS?</a:t>
            </a:r>
            <a:endParaRPr lang="es-ES" sz="28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8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000" kern="0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09788" y="4049988"/>
            <a:ext cx="81724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3300" lvl="7" indent="-457200">
              <a:spcBef>
                <a:spcPct val="20000"/>
              </a:spcBef>
              <a:defRPr/>
            </a:pPr>
            <a:endParaRPr lang="es-ES" sz="2000" kern="0" dirty="0">
              <a:solidFill>
                <a:schemeClr val="bg2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51025" y="3680924"/>
            <a:ext cx="8785225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7300" lvl="2" indent="-457200" fontAlgn="auto">
              <a:spcBef>
                <a:spcPct val="20000"/>
              </a:spcBef>
              <a:spcAft>
                <a:spcPts val="0"/>
              </a:spcAft>
              <a:buFontTx/>
              <a:buAutoNum type="alphaUcParenR" startAt="2"/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Posicionamiento de Zerya hacia los productos biológicos:</a:t>
            </a:r>
          </a:p>
          <a:p>
            <a:pPr marL="1714500" lvl="3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	Origen vegetal preferible a extractos de microorganismos</a:t>
            </a:r>
          </a:p>
          <a:p>
            <a:pPr marL="1714500" lvl="3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kern="0" dirty="0">
                <a:solidFill>
                  <a:schemeClr val="bg2">
                    <a:lumMod val="10000"/>
                  </a:schemeClr>
                </a:solidFill>
                <a:latin typeface="+mn-lt"/>
                <a:cs typeface="Arial" charset="0"/>
              </a:rPr>
              <a:t>			</a:t>
            </a:r>
            <a:endParaRPr lang="es-ES" sz="2000" kern="0" dirty="0">
              <a:solidFill>
                <a:schemeClr val="bg2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169</TotalTime>
  <Words>551</Words>
  <Application>Microsoft Office PowerPoint</Application>
  <PresentationFormat>Panorámica</PresentationFormat>
  <Paragraphs>118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Wingdings 2</vt:lpstr>
      <vt:lpstr>Dividendo</vt:lpstr>
      <vt:lpstr>TENDENCIAS ACTUALES EN LOS SISTEMAS DE CULTIVO DE FRUTOS ROJOS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  <vt:lpstr>RESIDUO CERO PARTE 1.  ASPECTOS AGRONÓMICOS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ZERYA</dc:creator>
  <cp:lastModifiedBy>ZERYA</cp:lastModifiedBy>
  <cp:revision>24</cp:revision>
  <dcterms:created xsi:type="dcterms:W3CDTF">2015-06-10T18:39:22Z</dcterms:created>
  <dcterms:modified xsi:type="dcterms:W3CDTF">2015-06-15T19:51:40Z</dcterms:modified>
</cp:coreProperties>
</file>